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78" r:id="rId2"/>
    <p:sldId id="304" r:id="rId3"/>
    <p:sldId id="308" r:id="rId4"/>
    <p:sldId id="311" r:id="rId5"/>
    <p:sldId id="312" r:id="rId6"/>
    <p:sldId id="314" r:id="rId7"/>
    <p:sldId id="318" r:id="rId8"/>
    <p:sldId id="321"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50AD4-5AAA-4E1B-B155-27E37B3DA115}" type="doc">
      <dgm:prSet loTypeId="urn:microsoft.com/office/officeart/2005/8/layout/vList4" loCatId="list" qsTypeId="urn:microsoft.com/office/officeart/2005/8/quickstyle/simple1#1" qsCatId="simple" csTypeId="urn:microsoft.com/office/officeart/2005/8/colors/accent1_2#1" csCatId="accent1" phldr="1"/>
      <dgm:spPr/>
      <dgm:t>
        <a:bodyPr/>
        <a:lstStyle/>
        <a:p>
          <a:endParaRPr lang="en-US"/>
        </a:p>
      </dgm:t>
    </dgm:pt>
    <dgm:pt modelId="{566E08CB-DF01-47D1-8DEA-8F01457C68C6}">
      <dgm:prSet custT="1"/>
      <dgm:spPr>
        <a:solidFill>
          <a:schemeClr val="accent6">
            <a:lumMod val="60000"/>
            <a:lumOff val="40000"/>
          </a:schemeClr>
        </a:solidFill>
        <a:ln w="38100">
          <a:prstDash val="lgDash"/>
        </a:ln>
      </dgm:spPr>
      <dgm:t>
        <a:bodyPr/>
        <a:lstStyle/>
        <a:p>
          <a:pPr rtl="0"/>
          <a:r>
            <a:rPr lang="en-US" sz="3200" b="1" spc="200" baseline="0" dirty="0" smtClean="0">
              <a:solidFill>
                <a:schemeClr val="tx1"/>
              </a:solidFill>
            </a:rPr>
            <a:t>SUGAR INDUSTRY BY-PRODUCTS</a:t>
          </a:r>
          <a:endParaRPr lang="en-US" sz="3200" b="1" spc="200" baseline="0" dirty="0">
            <a:solidFill>
              <a:schemeClr val="tx1"/>
            </a:solidFill>
          </a:endParaRPr>
        </a:p>
      </dgm:t>
    </dgm:pt>
    <dgm:pt modelId="{718C13AF-5620-47DC-8180-131522663D8B}" type="parTrans" cxnId="{9EFED3A6-82D7-404D-896E-E92B3A952DD5}">
      <dgm:prSet/>
      <dgm:spPr/>
      <dgm:t>
        <a:bodyPr/>
        <a:lstStyle/>
        <a:p>
          <a:endParaRPr lang="en-US"/>
        </a:p>
      </dgm:t>
    </dgm:pt>
    <dgm:pt modelId="{FA3B725B-3E7B-42DE-A092-437494D71F29}" type="sibTrans" cxnId="{9EFED3A6-82D7-404D-896E-E92B3A952DD5}">
      <dgm:prSet/>
      <dgm:spPr/>
      <dgm:t>
        <a:bodyPr/>
        <a:lstStyle/>
        <a:p>
          <a:endParaRPr lang="en-US"/>
        </a:p>
      </dgm:t>
    </dgm:pt>
    <dgm:pt modelId="{D80873A9-E48A-45C7-8CD5-2843B4BDEBDF}" type="pres">
      <dgm:prSet presAssocID="{74750AD4-5AAA-4E1B-B155-27E37B3DA115}" presName="linear" presStyleCnt="0">
        <dgm:presLayoutVars>
          <dgm:dir/>
          <dgm:resizeHandles val="exact"/>
        </dgm:presLayoutVars>
      </dgm:prSet>
      <dgm:spPr/>
      <dgm:t>
        <a:bodyPr/>
        <a:lstStyle/>
        <a:p>
          <a:endParaRPr lang="en-US"/>
        </a:p>
      </dgm:t>
    </dgm:pt>
    <dgm:pt modelId="{4122F0B5-A615-4878-A5D7-DB52FB62D288}" type="pres">
      <dgm:prSet presAssocID="{566E08CB-DF01-47D1-8DEA-8F01457C68C6}" presName="comp" presStyleCnt="0"/>
      <dgm:spPr/>
    </dgm:pt>
    <dgm:pt modelId="{B69891B4-F3B6-4B03-969C-74B95693D17D}" type="pres">
      <dgm:prSet presAssocID="{566E08CB-DF01-47D1-8DEA-8F01457C68C6}" presName="box" presStyleLbl="node1" presStyleIdx="0" presStyleCnt="1" custLinFactNeighborX="901"/>
      <dgm:spPr/>
      <dgm:t>
        <a:bodyPr/>
        <a:lstStyle/>
        <a:p>
          <a:endParaRPr lang="en-US"/>
        </a:p>
      </dgm:t>
    </dgm:pt>
    <dgm:pt modelId="{4B3E61B5-3C79-4B4A-852F-958ABC0D775F}" type="pres">
      <dgm:prSet presAssocID="{566E08CB-DF01-47D1-8DEA-8F01457C68C6}" presName="img" presStyleLbl="fgImgPlace1" presStyleIdx="0" presStyleCnt="1" custLinFactNeighborX="272"/>
      <dgm:spPr/>
      <dgm:t>
        <a:bodyPr/>
        <a:lstStyle/>
        <a:p>
          <a:endParaRPr lang="en-US"/>
        </a:p>
      </dgm:t>
    </dgm:pt>
    <dgm:pt modelId="{D9EB89A5-24A9-4898-BB01-D762B15679AD}" type="pres">
      <dgm:prSet presAssocID="{566E08CB-DF01-47D1-8DEA-8F01457C68C6}" presName="text" presStyleLbl="node1" presStyleIdx="0" presStyleCnt="1">
        <dgm:presLayoutVars>
          <dgm:bulletEnabled val="1"/>
        </dgm:presLayoutVars>
      </dgm:prSet>
      <dgm:spPr/>
      <dgm:t>
        <a:bodyPr/>
        <a:lstStyle/>
        <a:p>
          <a:endParaRPr lang="en-US"/>
        </a:p>
      </dgm:t>
    </dgm:pt>
  </dgm:ptLst>
  <dgm:cxnLst>
    <dgm:cxn modelId="{F459AF59-8816-4472-93B5-054B312631FD}" type="presOf" srcId="{566E08CB-DF01-47D1-8DEA-8F01457C68C6}" destId="{B69891B4-F3B6-4B03-969C-74B95693D17D}" srcOrd="0" destOrd="0" presId="urn:microsoft.com/office/officeart/2005/8/layout/vList4"/>
    <dgm:cxn modelId="{9EFED3A6-82D7-404D-896E-E92B3A952DD5}" srcId="{74750AD4-5AAA-4E1B-B155-27E37B3DA115}" destId="{566E08CB-DF01-47D1-8DEA-8F01457C68C6}" srcOrd="0" destOrd="0" parTransId="{718C13AF-5620-47DC-8180-131522663D8B}" sibTransId="{FA3B725B-3E7B-42DE-A092-437494D71F29}"/>
    <dgm:cxn modelId="{4F2FA7D4-90D7-4A36-98FD-511140D42532}" type="presOf" srcId="{74750AD4-5AAA-4E1B-B155-27E37B3DA115}" destId="{D80873A9-E48A-45C7-8CD5-2843B4BDEBDF}" srcOrd="0" destOrd="0" presId="urn:microsoft.com/office/officeart/2005/8/layout/vList4"/>
    <dgm:cxn modelId="{BC904F65-2056-4235-B3E9-3ABFF2EEBC01}" type="presOf" srcId="{566E08CB-DF01-47D1-8DEA-8F01457C68C6}" destId="{D9EB89A5-24A9-4898-BB01-D762B15679AD}" srcOrd="1" destOrd="0" presId="urn:microsoft.com/office/officeart/2005/8/layout/vList4"/>
    <dgm:cxn modelId="{5269B9A1-603E-4885-B7F1-C2C48E3608FD}" type="presParOf" srcId="{D80873A9-E48A-45C7-8CD5-2843B4BDEBDF}" destId="{4122F0B5-A615-4878-A5D7-DB52FB62D288}" srcOrd="0" destOrd="0" presId="urn:microsoft.com/office/officeart/2005/8/layout/vList4"/>
    <dgm:cxn modelId="{12D71D3A-C038-4EAE-A95B-2A572DCDA60C}" type="presParOf" srcId="{4122F0B5-A615-4878-A5D7-DB52FB62D288}" destId="{B69891B4-F3B6-4B03-969C-74B95693D17D}" srcOrd="0" destOrd="0" presId="urn:microsoft.com/office/officeart/2005/8/layout/vList4"/>
    <dgm:cxn modelId="{41C480CA-CB65-4441-952A-BC0856A5FB33}" type="presParOf" srcId="{4122F0B5-A615-4878-A5D7-DB52FB62D288}" destId="{4B3E61B5-3C79-4B4A-852F-958ABC0D775F}" srcOrd="1" destOrd="0" presId="urn:microsoft.com/office/officeart/2005/8/layout/vList4"/>
    <dgm:cxn modelId="{FA1DC7B3-A0EA-4A6F-9B1D-F1A04DAB6753}" type="presParOf" srcId="{4122F0B5-A615-4878-A5D7-DB52FB62D288}" destId="{D9EB89A5-24A9-4898-BB01-D762B15679AD}" srcOrd="2" destOrd="0" presId="urn:microsoft.com/office/officeart/2005/8/layout/vList4"/>
  </dgm:cxnLst>
  <dgm:bg/>
  <dgm:whole>
    <a:ln>
      <a:solidFill>
        <a:srgbClr val="7030A0"/>
      </a:solidFill>
      <a:prstDash val="lgDash"/>
    </a:ln>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3566F25-4BEF-49AD-BE82-65D5A09617A7}" type="datetimeFigureOut">
              <a:rPr lang="en-US"/>
              <a:pPr>
                <a:defRPr/>
              </a:pPr>
              <a:t>8/23/23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CEFF86E-EE81-4EBA-ACEC-D25B22DAC1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96A255-9FFC-4524-AAAA-3C50DA270A47}"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1BFA603F-96A6-40C9-8EA9-8AB6A6D6A10B}" type="datetimeFigureOut">
              <a:rPr lang="en-US"/>
              <a:pPr>
                <a:defRPr/>
              </a:pPr>
              <a:t>8/23/23</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16E4E092-9275-4B07-A237-96559821AE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4425C363-7C69-4C92-956A-FF62BA5E9069}" type="datetimeFigureOut">
              <a:rPr lang="en-US"/>
              <a:pPr>
                <a:defRPr/>
              </a:pPr>
              <a:t>8/23/23</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2AE2E74-EB07-4D0E-A349-DF903459650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3660C4-4382-464B-BB84-B506BD7FC28E}" type="datetimeFigureOut">
              <a:rPr lang="en-US"/>
              <a:pPr>
                <a:defRPr/>
              </a:pPr>
              <a:t>8/23/23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DDD81C-DEC5-4F67-B556-1E8C741997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09D7B7F7-DA45-4A56-B0F9-BC516A65D47B}" type="datetimeFigureOut">
              <a:rPr lang="en-US"/>
              <a:pPr>
                <a:defRPr/>
              </a:pPr>
              <a:t>8/23/23</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1028C004-0E76-40FB-8BE0-F02BB57A10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CFAD22FF-EA83-46C8-B630-D8E794D1F094}" type="datetimeFigureOut">
              <a:rPr lang="en-US"/>
              <a:pPr>
                <a:defRPr/>
              </a:pPr>
              <a:t>8/23/23</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E00AD04A-80E8-409D-A5E9-A9CACDAD36D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5BD48FEF-E522-44D4-BC4D-A5D040C38857}" type="datetimeFigureOut">
              <a:rPr lang="en-US"/>
              <a:pPr>
                <a:defRPr/>
              </a:pPr>
              <a:t>8/23/23</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84459EF-995F-44A1-8C6C-21881E3AF8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C9E70159-3CC6-425F-8BF9-A72AAD515D19}" type="datetimeFigureOut">
              <a:rPr lang="en-US"/>
              <a:pPr>
                <a:defRPr/>
              </a:pPr>
              <a:t>8/23/23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2B8A5F8C-E662-4254-B41A-CB81D99AF0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7FA17AFF-46F7-4A30-99AB-AB8AC70E6D2A}" type="datetimeFigureOut">
              <a:rPr lang="en-US"/>
              <a:pPr>
                <a:defRPr/>
              </a:pPr>
              <a:t>8/23/23</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D40D3C8-1743-45E2-AA2C-29BC470067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568877B5-A461-4827-922F-5F5957CE2BCD}" type="datetimeFigureOut">
              <a:rPr lang="en-US"/>
              <a:pPr>
                <a:defRPr/>
              </a:pPr>
              <a:t>8/23/23</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BD76DB8C-4FF3-4AE1-8926-7D426AF9BD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6AC3A613-E3D6-4F6B-976F-88C55EEF1526}" type="datetimeFigureOut">
              <a:rPr lang="en-US"/>
              <a:pPr>
                <a:defRPr/>
              </a:pPr>
              <a:t>8/23/23</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0B33CF4-D2E8-4B8A-B775-7D20934B9E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AF6E8712-B591-402A-A35A-85B70EE32C6F}" type="datetimeFigureOut">
              <a:rPr lang="en-US"/>
              <a:pPr>
                <a:defRPr/>
              </a:pPr>
              <a:t>8/23/23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63680739-AAF9-44B3-BA84-9FE2D32738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88AC5853-7635-43F9-905B-557A57FEAEB9}" type="datetimeFigureOut">
              <a:rPr lang="en-US"/>
              <a:pPr>
                <a:defRPr/>
              </a:pPr>
              <a:t>8/23/23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D95C4E4F-B22A-4841-A689-0B5B29C47EB5}"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07" r:id="rId4"/>
    <p:sldLayoutId id="2147483711" r:id="rId5"/>
    <p:sldLayoutId id="2147483706" r:id="rId6"/>
    <p:sldLayoutId id="2147483712" r:id="rId7"/>
    <p:sldLayoutId id="2147483713" r:id="rId8"/>
    <p:sldLayoutId id="2147483714" r:id="rId9"/>
    <p:sldLayoutId id="2147483705" r:id="rId10"/>
    <p:sldLayoutId id="2147483715"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jpeg"/><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7.jpeg"/><Relationship Id="rId5" Type="http://schemas.openxmlformats.org/officeDocument/2006/relationships/image" Target="../media/image16.jpeg"/><Relationship Id="rId10" Type="http://schemas.microsoft.com/office/2007/relationships/diagramDrawing" Target="../diagrams/drawing1.xml"/><Relationship Id="rId4" Type="http://schemas.openxmlformats.org/officeDocument/2006/relationships/image" Target="../media/image15.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C:\Users\Bangash\Desktop\PSST%20PAPER.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rrowheads="1"/>
          </p:cNvPicPr>
          <p:nvPr/>
        </p:nvPicPr>
        <p:blipFill>
          <a:blip r:embed="rId2"/>
          <a:srcRect l="13935" t="18559" r="13935" b="18559"/>
          <a:stretch>
            <a:fillRect/>
          </a:stretch>
        </p:blipFill>
        <p:spPr bwMode="auto">
          <a:xfrm>
            <a:off x="2767333" y="407351"/>
            <a:ext cx="3635352" cy="811849"/>
          </a:xfrm>
          <a:prstGeom prst="rect">
            <a:avLst/>
          </a:prstGeom>
          <a:ln>
            <a:noFill/>
          </a:ln>
          <a:effectLst>
            <a:softEdge rad="112500"/>
          </a:effectLst>
        </p:spPr>
      </p:pic>
      <p:sp>
        <p:nvSpPr>
          <p:cNvPr id="8" name="Bevel 7"/>
          <p:cNvSpPr/>
          <p:nvPr/>
        </p:nvSpPr>
        <p:spPr>
          <a:xfrm>
            <a:off x="533400" y="1600200"/>
            <a:ext cx="8077200" cy="3352800"/>
          </a:xfrm>
          <a:prstGeom prst="bevel">
            <a:avLst>
              <a:gd name="adj" fmla="val 8240"/>
            </a:avLst>
          </a:prstGeom>
          <a:solidFill>
            <a:schemeClr val="accent6">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latin typeface="+mj-lt"/>
                <a:cs typeface="Aharoni" pitchFamily="2" charset="-79"/>
              </a:rPr>
              <a:t>UTILIZATION OF SUGAR MILL AND MOLASSES BASED DISTILLERY BY-PRODUCTS FOR IMPROVING SUGARCANE YIED AND SOIL HEALTH.</a:t>
            </a:r>
            <a:r>
              <a:rPr lang="en-US" sz="4000" dirty="0">
                <a:solidFill>
                  <a:schemeClr val="tx1"/>
                </a:solidFill>
                <a:latin typeface="+mj-lt"/>
                <a:cs typeface="Aharoni" pitchFamily="2" charset="-79"/>
              </a:rPr>
              <a:t> </a:t>
            </a:r>
            <a:endParaRPr lang="en-US" sz="4000" dirty="0">
              <a:solidFill>
                <a:schemeClr val="tx1"/>
              </a:solidFill>
              <a:latin typeface="+mj-lt"/>
              <a:cs typeface="Aharoni" pitchFamily="2" charset="-79"/>
            </a:endParaRPr>
          </a:p>
        </p:txBody>
      </p:sp>
      <p:pic>
        <p:nvPicPr>
          <p:cNvPr id="14339" name="Picture 2" descr="C:\Users\IRFAN SHAH\Desktop\Matiari-Sugar-Mil-1.png"/>
          <p:cNvPicPr>
            <a:picLocks noChangeAspect="1" noChangeArrowheads="1"/>
          </p:cNvPicPr>
          <p:nvPr/>
        </p:nvPicPr>
        <p:blipFill>
          <a:blip r:embed="rId3"/>
          <a:srcRect l="13651" t="9601" r="10239" b="9601"/>
          <a:stretch>
            <a:fillRect/>
          </a:stretch>
        </p:blipFill>
        <p:spPr bwMode="auto">
          <a:xfrm>
            <a:off x="457200" y="381000"/>
            <a:ext cx="2039938" cy="84613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t="-4853"/>
          <a:stretch>
            <a:fillRect/>
          </a:stretch>
        </p:blipFill>
        <p:spPr bwMode="auto">
          <a:xfrm>
            <a:off x="6906064" y="381001"/>
            <a:ext cx="16764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ounded Rectangle 8"/>
          <p:cNvSpPr/>
          <p:nvPr/>
        </p:nvSpPr>
        <p:spPr>
          <a:xfrm>
            <a:off x="1615966" y="5334000"/>
            <a:ext cx="5943600" cy="990599"/>
          </a:xfrm>
          <a:prstGeom prst="roundRect">
            <a:avLst>
              <a:gd name="adj"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spc="300" dirty="0">
                <a:ln>
                  <a:solidFill>
                    <a:srgbClr val="FFFF00"/>
                  </a:solidFill>
                </a:ln>
                <a:solidFill>
                  <a:schemeClr val="tx1">
                    <a:lumMod val="50000"/>
                    <a:lumOff val="50000"/>
                  </a:schemeClr>
                </a:solidFill>
                <a:effectLst>
                  <a:glow rad="101600">
                    <a:schemeClr val="tx1">
                      <a:lumMod val="85000"/>
                      <a:lumOff val="15000"/>
                      <a:alpha val="60000"/>
                    </a:schemeClr>
                  </a:glow>
                </a:effectLst>
              </a:rPr>
              <a:t>RAO SHAFEEQUE MUHAMMAD</a:t>
            </a:r>
          </a:p>
          <a:p>
            <a:pPr algn="ctr" fontAlgn="auto">
              <a:spcBef>
                <a:spcPts val="0"/>
              </a:spcBef>
              <a:spcAft>
                <a:spcPts val="0"/>
              </a:spcAft>
              <a:defRPr/>
            </a:pPr>
            <a:r>
              <a:rPr lang="en-US" sz="2800" dirty="0">
                <a:ln>
                  <a:solidFill>
                    <a:srgbClr val="FFFF00"/>
                  </a:solidFill>
                </a:ln>
                <a:solidFill>
                  <a:schemeClr val="tx1">
                    <a:lumMod val="50000"/>
                    <a:lumOff val="50000"/>
                  </a:schemeClr>
                </a:solidFill>
                <a:effectLst>
                  <a:glow rad="101600">
                    <a:schemeClr val="tx1">
                      <a:lumMod val="85000"/>
                      <a:lumOff val="15000"/>
                      <a:alpha val="60000"/>
                    </a:schemeClr>
                  </a:glow>
                </a:effectLst>
              </a:rPr>
              <a:t>Mgr-MAS, </a:t>
            </a:r>
            <a:r>
              <a:rPr lang="en-US" sz="2800" dirty="0" err="1">
                <a:ln>
                  <a:solidFill>
                    <a:srgbClr val="FFFF00"/>
                  </a:solidFill>
                </a:ln>
                <a:solidFill>
                  <a:schemeClr val="tx1">
                    <a:lumMod val="50000"/>
                    <a:lumOff val="50000"/>
                  </a:schemeClr>
                </a:solidFill>
                <a:effectLst>
                  <a:glow rad="101600">
                    <a:schemeClr val="tx1">
                      <a:lumMod val="85000"/>
                      <a:lumOff val="15000"/>
                      <a:alpha val="60000"/>
                    </a:schemeClr>
                  </a:glow>
                </a:effectLst>
              </a:rPr>
              <a:t>Matiari</a:t>
            </a:r>
            <a:r>
              <a:rPr lang="en-US" sz="2800" dirty="0">
                <a:ln>
                  <a:solidFill>
                    <a:srgbClr val="FFFF00"/>
                  </a:solidFill>
                </a:ln>
                <a:solidFill>
                  <a:schemeClr val="tx1">
                    <a:lumMod val="50000"/>
                    <a:lumOff val="50000"/>
                  </a:schemeClr>
                </a:solidFill>
                <a:effectLst>
                  <a:glow rad="101600">
                    <a:schemeClr val="tx1">
                      <a:lumMod val="85000"/>
                      <a:lumOff val="15000"/>
                      <a:alpha val="60000"/>
                    </a:schemeClr>
                  </a:glow>
                </a:effectLst>
              </a:rPr>
              <a:t> Sugar Mill, </a:t>
            </a:r>
            <a:r>
              <a:rPr lang="en-US" sz="2800" dirty="0" err="1">
                <a:ln>
                  <a:solidFill>
                    <a:srgbClr val="FFFF00"/>
                  </a:solidFill>
                </a:ln>
                <a:solidFill>
                  <a:schemeClr val="tx1">
                    <a:lumMod val="50000"/>
                    <a:lumOff val="50000"/>
                  </a:schemeClr>
                </a:solidFill>
                <a:effectLst>
                  <a:glow rad="101600">
                    <a:schemeClr val="tx1">
                      <a:lumMod val="85000"/>
                      <a:lumOff val="15000"/>
                      <a:alpha val="60000"/>
                    </a:schemeClr>
                  </a:glow>
                </a:effectLst>
              </a:rPr>
              <a:t>Sindh</a:t>
            </a:r>
            <a:r>
              <a:rPr lang="en-US" sz="2800" dirty="0">
                <a:ln>
                  <a:solidFill>
                    <a:srgbClr val="FFFF00"/>
                  </a:solidFill>
                </a:ln>
                <a:solidFill>
                  <a:schemeClr val="tx1">
                    <a:lumMod val="50000"/>
                    <a:lumOff val="50000"/>
                  </a:schemeClr>
                </a:solidFill>
                <a:effectLst>
                  <a:glow rad="101600">
                    <a:schemeClr val="tx1">
                      <a:lumMod val="85000"/>
                      <a:lumOff val="15000"/>
                      <a:alpha val="60000"/>
                    </a:schemeClr>
                  </a:glow>
                </a:effectLst>
              </a:rPr>
              <a:t>.</a:t>
            </a:r>
            <a:endParaRPr lang="en-US" sz="2800" dirty="0">
              <a:ln>
                <a:solidFill>
                  <a:srgbClr val="FFFF00"/>
                </a:solidFill>
              </a:ln>
              <a:solidFill>
                <a:schemeClr val="tx1">
                  <a:lumMod val="50000"/>
                  <a:lumOff val="50000"/>
                </a:schemeClr>
              </a:solidFill>
              <a:effectLst>
                <a:glow rad="101600">
                  <a:schemeClr val="tx1">
                    <a:lumMod val="85000"/>
                    <a:lumOff val="15000"/>
                    <a:alpha val="60000"/>
                  </a:schemeClr>
                </a:glo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5" name="Picture 8" descr="Distillery Plant at Rs 20000000 | Distillation Units | ID: 11712142748"/>
          <p:cNvPicPr>
            <a:picLocks noChangeAspect="1" noChangeArrowheads="1"/>
          </p:cNvPicPr>
          <p:nvPr/>
        </p:nvPicPr>
        <p:blipFill>
          <a:blip r:embed="rId3"/>
          <a:srcRect/>
          <a:stretch>
            <a:fillRect/>
          </a:stretch>
        </p:blipFill>
        <p:spPr bwMode="auto">
          <a:xfrm>
            <a:off x="7788166" y="3048000"/>
            <a:ext cx="1261244" cy="1721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0" descr="KBK CHEM ENGINEERING PVT.LTD. PUNE SUDHIR CHANDNA Regional Marketing Head  EMERGING TECHNOLOGIES IN DISTILLERY INDUSTRY"/>
          <p:cNvPicPr>
            <a:picLocks noChangeAspect="1" noChangeArrowheads="1"/>
          </p:cNvPicPr>
          <p:nvPr/>
        </p:nvPicPr>
        <p:blipFill>
          <a:blip r:embed="rId4"/>
          <a:srcRect l="7471" t="4898" r="3735" b="4898"/>
          <a:stretch>
            <a:fillRect/>
          </a:stretch>
        </p:blipFill>
        <p:spPr bwMode="auto">
          <a:xfrm>
            <a:off x="7818086" y="1371600"/>
            <a:ext cx="1233948" cy="1638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6" descr="https://s.alicdn.com/@sc04/kf/UT8CH6aXvNaXXagOFbXN.jpg_960x960.jpg"/>
          <p:cNvPicPr>
            <a:picLocks noChangeAspect="1" noChangeArrowheads="1"/>
          </p:cNvPicPr>
          <p:nvPr/>
        </p:nvPicPr>
        <p:blipFill>
          <a:blip r:embed="rId5" cstate="print"/>
          <a:srcRect/>
          <a:stretch>
            <a:fillRect/>
          </a:stretch>
        </p:blipFill>
        <p:spPr bwMode="auto">
          <a:xfrm>
            <a:off x="7782440" y="4931392"/>
            <a:ext cx="1285360" cy="1698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Bevel 11"/>
          <p:cNvSpPr/>
          <p:nvPr/>
        </p:nvSpPr>
        <p:spPr>
          <a:xfrm>
            <a:off x="700088" y="228600"/>
            <a:ext cx="7696200" cy="762000"/>
          </a:xfrm>
          <a:prstGeom prst="bevel">
            <a:avLst/>
          </a:prstGeom>
          <a:solidFill>
            <a:schemeClr val="accent6">
              <a:lumMod val="60000"/>
              <a:lumOff val="40000"/>
            </a:schemeClr>
          </a:solidFill>
          <a:ln w="28575">
            <a:solidFill>
              <a:schemeClr val="tx1"/>
            </a:solidFill>
            <a:prstDash val="sysDash"/>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spc="2000" dirty="0">
                <a:solidFill>
                  <a:srgbClr val="7030A0"/>
                </a:solidFill>
              </a:rPr>
              <a:t>INTRODUCTION</a:t>
            </a:r>
            <a:r>
              <a:rPr lang="en-US" sz="3200" dirty="0">
                <a:solidFill>
                  <a:srgbClr val="7030A0"/>
                </a:solidFill>
              </a:rPr>
              <a:t> </a:t>
            </a:r>
            <a:endParaRPr lang="en-US" sz="3200" dirty="0">
              <a:solidFill>
                <a:srgbClr val="7030A0"/>
              </a:solidFill>
            </a:endParaRPr>
          </a:p>
        </p:txBody>
      </p:sp>
      <p:pic>
        <p:nvPicPr>
          <p:cNvPr id="16" name="Picture 2" descr="F:\Field Pictures\IMG_20230724_104307.jpg"/>
          <p:cNvPicPr>
            <a:picLocks noChangeAspect="1" noChangeArrowheads="1"/>
          </p:cNvPicPr>
          <p:nvPr/>
        </p:nvPicPr>
        <p:blipFill>
          <a:blip r:embed="rId6" cstate="print"/>
          <a:srcRect l="36326" t="7801" r="31785" b="28605"/>
          <a:stretch>
            <a:fillRect/>
          </a:stretch>
        </p:blipFill>
        <p:spPr bwMode="auto">
          <a:xfrm>
            <a:off x="76200" y="3062057"/>
            <a:ext cx="1231804" cy="1754309"/>
          </a:xfrm>
          <a:prstGeom prst="roundRect">
            <a:avLst>
              <a:gd name="adj" fmla="val 1412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IRFAN SHAH\Desktop\PSST PAPER\download.jpg"/>
          <p:cNvPicPr>
            <a:picLocks noChangeAspect="1" noChangeArrowheads="1"/>
          </p:cNvPicPr>
          <p:nvPr/>
        </p:nvPicPr>
        <p:blipFill>
          <a:blip r:embed="rId7"/>
          <a:srcRect l="18533"/>
          <a:stretch>
            <a:fillRect/>
          </a:stretch>
        </p:blipFill>
        <p:spPr bwMode="auto">
          <a:xfrm>
            <a:off x="47299" y="4921468"/>
            <a:ext cx="1260641" cy="169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IRFAN SHAH\Desktop\PSST PAPER\Coragen Desktop.jpg"/>
          <p:cNvPicPr>
            <a:picLocks noChangeAspect="1" noChangeArrowheads="1"/>
          </p:cNvPicPr>
          <p:nvPr/>
        </p:nvPicPr>
        <p:blipFill>
          <a:blip r:embed="rId8"/>
          <a:srcRect l="33333" r="22917"/>
          <a:stretch>
            <a:fillRect/>
          </a:stretch>
        </p:blipFill>
        <p:spPr bwMode="auto">
          <a:xfrm>
            <a:off x="63064" y="1324302"/>
            <a:ext cx="1248102" cy="169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ounded Rectangle 18"/>
          <p:cNvSpPr/>
          <p:nvPr/>
        </p:nvSpPr>
        <p:spPr>
          <a:xfrm>
            <a:off x="1371600" y="1219200"/>
            <a:ext cx="6338888" cy="5380038"/>
          </a:xfrm>
          <a:prstGeom prst="roundRect">
            <a:avLst>
              <a:gd name="adj" fmla="val 499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fontAlgn="auto">
              <a:spcBef>
                <a:spcPts val="0"/>
              </a:spcBef>
              <a:spcAft>
                <a:spcPts val="0"/>
              </a:spcAft>
              <a:buClr>
                <a:srgbClr val="FFC000"/>
              </a:buClr>
              <a:buSzPct val="120000"/>
              <a:buFont typeface="Wingdings" pitchFamily="2" charset="2"/>
              <a:buChar char="v"/>
              <a:defRPr/>
            </a:pPr>
            <a:r>
              <a:rPr lang="en-US" sz="2000" dirty="0">
                <a:solidFill>
                  <a:schemeClr val="tx1"/>
                </a:solidFill>
              </a:rPr>
              <a:t> </a:t>
            </a:r>
            <a:r>
              <a:rPr lang="en-US" sz="2120" dirty="0">
                <a:solidFill>
                  <a:schemeClr val="tx1"/>
                </a:solidFill>
              </a:rPr>
              <a:t>Sugarcane is one of the largest cash crop. It plays a vital role in agricultural economy of Pakistan.</a:t>
            </a:r>
          </a:p>
          <a:p>
            <a:pPr algn="justLow" fontAlgn="auto">
              <a:spcBef>
                <a:spcPts val="0"/>
              </a:spcBef>
              <a:spcAft>
                <a:spcPts val="0"/>
              </a:spcAft>
              <a:buClr>
                <a:srgbClr val="FFC000"/>
              </a:buClr>
              <a:buSzPct val="120000"/>
              <a:buFont typeface="Wingdings" pitchFamily="2" charset="2"/>
              <a:buChar char="v"/>
              <a:defRPr/>
            </a:pPr>
            <a:r>
              <a:rPr lang="en-US" sz="2120" dirty="0">
                <a:solidFill>
                  <a:schemeClr val="tx1"/>
                </a:solidFill>
              </a:rPr>
              <a:t> It generates income for all the stake holders, and is a key source of employment for the farming community.</a:t>
            </a:r>
          </a:p>
          <a:p>
            <a:pPr algn="justLow" fontAlgn="auto">
              <a:spcBef>
                <a:spcPts val="0"/>
              </a:spcBef>
              <a:spcAft>
                <a:spcPts val="0"/>
              </a:spcAft>
              <a:buClr>
                <a:srgbClr val="FFC000"/>
              </a:buClr>
              <a:buSzPct val="120000"/>
              <a:buFont typeface="Wingdings" pitchFamily="2" charset="2"/>
              <a:buChar char="v"/>
              <a:defRPr/>
            </a:pPr>
            <a:r>
              <a:rPr lang="en-US" sz="2120" dirty="0">
                <a:solidFill>
                  <a:schemeClr val="tx1"/>
                </a:solidFill>
              </a:rPr>
              <a:t> Sugarcane is primarily grown for sugar production and tolerates harsh weather conditions i.e. rain &amp; heat.</a:t>
            </a:r>
          </a:p>
          <a:p>
            <a:pPr algn="justLow" fontAlgn="auto">
              <a:spcBef>
                <a:spcPts val="0"/>
              </a:spcBef>
              <a:spcAft>
                <a:spcPts val="0"/>
              </a:spcAft>
              <a:buClr>
                <a:srgbClr val="FFC000"/>
              </a:buClr>
              <a:buSzPct val="120000"/>
              <a:buFont typeface="Wingdings" pitchFamily="2" charset="2"/>
              <a:buChar char="v"/>
              <a:defRPr/>
            </a:pPr>
            <a:r>
              <a:rPr lang="en-US" sz="2120" dirty="0">
                <a:solidFill>
                  <a:schemeClr val="tx1"/>
                </a:solidFill>
              </a:rPr>
              <a:t> It has a lengthier duration than other cash crops, so farmers need great skill and plan to face a congregated problems, including the increasing cost of inputs and labor as well as scarcity of water.</a:t>
            </a:r>
            <a:endParaRPr lang="en-US" sz="2120" dirty="0">
              <a:solidFill>
                <a:srgbClr val="FF0000"/>
              </a:solidFill>
            </a:endParaRPr>
          </a:p>
          <a:p>
            <a:pPr algn="justLow" fontAlgn="auto">
              <a:spcBef>
                <a:spcPts val="0"/>
              </a:spcBef>
              <a:spcAft>
                <a:spcPts val="0"/>
              </a:spcAft>
              <a:buClr>
                <a:srgbClr val="FFC000"/>
              </a:buClr>
              <a:buSzPct val="120000"/>
              <a:buFont typeface="Wingdings" pitchFamily="2" charset="2"/>
              <a:buChar char="v"/>
              <a:defRPr/>
            </a:pPr>
            <a:r>
              <a:rPr lang="en-US" sz="2120" dirty="0">
                <a:solidFill>
                  <a:schemeClr val="tx1"/>
                </a:solidFill>
              </a:rPr>
              <a:t> Pakistan occupy an important position in cane producing countries of the world. It ranks at the fifth position in cane acreage production and almost 15th position in sugar production.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srcRect l="28958" t="42500" r="6667"/>
          <a:stretch>
            <a:fillRect/>
          </a:stretch>
        </p:blipFill>
        <p:spPr bwMode="auto">
          <a:xfrm>
            <a:off x="5943600" y="5025617"/>
            <a:ext cx="3048000" cy="1785813"/>
          </a:xfrm>
          <a:prstGeom prst="ellipse">
            <a:avLst/>
          </a:prstGeom>
          <a:ln>
            <a:noFill/>
          </a:ln>
          <a:effectLst>
            <a:softEdge rad="112500"/>
          </a:effectLst>
        </p:spPr>
      </p:pic>
      <p:pic>
        <p:nvPicPr>
          <p:cNvPr id="22" name="Picture 7"/>
          <p:cNvPicPr>
            <a:picLocks noChangeAspect="1" noChangeArrowheads="1"/>
          </p:cNvPicPr>
          <p:nvPr/>
        </p:nvPicPr>
        <p:blipFill>
          <a:blip r:embed="rId4" cstate="print"/>
          <a:srcRect l="7500" r="8750"/>
          <a:stretch>
            <a:fillRect/>
          </a:stretch>
        </p:blipFill>
        <p:spPr bwMode="auto">
          <a:xfrm>
            <a:off x="3124200" y="5029200"/>
            <a:ext cx="3048000" cy="1828800"/>
          </a:xfrm>
          <a:prstGeom prst="ellipse">
            <a:avLst/>
          </a:prstGeom>
          <a:ln>
            <a:noFill/>
          </a:ln>
          <a:effectLst>
            <a:softEdge rad="112500"/>
          </a:effectLst>
        </p:spPr>
      </p:pic>
      <p:pic>
        <p:nvPicPr>
          <p:cNvPr id="21" name="Picture 20"/>
          <p:cNvPicPr>
            <a:picLocks noChangeAspect="1" noChangeArrowheads="1"/>
          </p:cNvPicPr>
          <p:nvPr/>
        </p:nvPicPr>
        <p:blipFill>
          <a:blip r:embed="rId5" cstate="print"/>
          <a:srcRect l="13161" t="20615" r="15354" b="21439"/>
          <a:stretch>
            <a:fillRect/>
          </a:stretch>
        </p:blipFill>
        <p:spPr bwMode="auto">
          <a:xfrm>
            <a:off x="381000" y="5019307"/>
            <a:ext cx="3048000" cy="1834080"/>
          </a:xfrm>
          <a:prstGeom prst="ellipse">
            <a:avLst/>
          </a:prstGeom>
          <a:ln>
            <a:noFill/>
          </a:ln>
          <a:effectLst>
            <a:softEdge rad="112500"/>
          </a:effectLst>
        </p:spPr>
      </p:pic>
      <p:graphicFrame>
        <p:nvGraphicFramePr>
          <p:cNvPr id="8" name="Diagram 7"/>
          <p:cNvGraphicFramePr/>
          <p:nvPr/>
        </p:nvGraphicFramePr>
        <p:xfrm>
          <a:off x="336030" y="304800"/>
          <a:ext cx="8458200" cy="7159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3" name="Picture 8" descr="Distillery Plant at Rs 20000000 | Distillation Units | ID: 11712142748"/>
          <p:cNvPicPr>
            <a:picLocks noChangeAspect="1" noChangeArrowheads="1"/>
          </p:cNvPicPr>
          <p:nvPr/>
        </p:nvPicPr>
        <p:blipFill>
          <a:blip r:embed="rId11"/>
          <a:srcRect l="6982" r="27927"/>
          <a:stretch>
            <a:fillRect/>
          </a:stretch>
        </p:blipFill>
        <p:spPr bwMode="auto">
          <a:xfrm>
            <a:off x="473914" y="380406"/>
            <a:ext cx="1615966" cy="53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5" name="Content Placeholder 3"/>
          <p:cNvGraphicFramePr>
            <a:graphicFrameLocks/>
          </p:cNvGraphicFramePr>
          <p:nvPr/>
        </p:nvGraphicFramePr>
        <p:xfrm>
          <a:off x="244475" y="1143000"/>
          <a:ext cx="8686800" cy="3822700"/>
        </p:xfrm>
        <a:graphic>
          <a:graphicData uri="http://schemas.openxmlformats.org/drawingml/2006/table">
            <a:tbl>
              <a:tblPr firstRow="1" bandRow="1">
                <a:tableStyleId>{5940675A-B579-460E-94D1-54222C63F5DA}</a:tableStyleId>
              </a:tblPr>
              <a:tblGrid>
                <a:gridCol w="8686800"/>
              </a:tblGrid>
              <a:tr h="3414971">
                <a:tc>
                  <a:txBody>
                    <a:bodyPr/>
                    <a:lstStyle/>
                    <a:p>
                      <a:pPr marL="0" marR="0" lvl="0" indent="0" algn="justLow" defTabSz="914400" rtl="0" eaLnBrk="1" fontAlgn="auto" latinLnBrk="0" hangingPunct="1">
                        <a:lnSpc>
                          <a:spcPct val="100000"/>
                        </a:lnSpc>
                        <a:spcBef>
                          <a:spcPts val="0"/>
                        </a:spcBef>
                        <a:spcAft>
                          <a:spcPts val="0"/>
                        </a:spcAft>
                        <a:buClr>
                          <a:srgbClr val="00B050"/>
                        </a:buClr>
                        <a:buSzPct val="120000"/>
                        <a:buFont typeface="Wingdings" pitchFamily="2" charset="2"/>
                        <a:buChar char="Ø"/>
                        <a:tabLst/>
                        <a:defRPr/>
                      </a:pPr>
                      <a:r>
                        <a:rPr lang="en-US" sz="2000" b="0" dirty="0" smtClean="0">
                          <a:solidFill>
                            <a:srgbClr val="000000"/>
                          </a:solidFill>
                          <a:latin typeface="+mn-lt"/>
                          <a:ea typeface="Calibri" pitchFamily="34" charset="0"/>
                          <a:cs typeface="Times New Roman" pitchFamily="18" charset="0"/>
                        </a:rPr>
                        <a:t> </a:t>
                      </a:r>
                      <a:r>
                        <a:rPr lang="en-US" sz="2040" b="0" dirty="0" smtClean="0">
                          <a:solidFill>
                            <a:srgbClr val="000000"/>
                          </a:solidFill>
                          <a:latin typeface="+mn-lt"/>
                          <a:ea typeface="Calibri" pitchFamily="34" charset="0"/>
                          <a:cs typeface="Times New Roman" pitchFamily="18" charset="0"/>
                        </a:rPr>
                        <a:t>Manufacturing processes would result in bio-products. Economic utilization of these by-products add to incomes.</a:t>
                      </a:r>
                    </a:p>
                    <a:p>
                      <a:pPr marL="0" marR="0" lvl="0" indent="0" algn="justLow" defTabSz="914400" rtl="0" eaLnBrk="1" fontAlgn="auto" latinLnBrk="0" hangingPunct="1">
                        <a:lnSpc>
                          <a:spcPct val="100000"/>
                        </a:lnSpc>
                        <a:spcBef>
                          <a:spcPts val="0"/>
                        </a:spcBef>
                        <a:spcAft>
                          <a:spcPts val="0"/>
                        </a:spcAft>
                        <a:buClr>
                          <a:srgbClr val="00B050"/>
                        </a:buClr>
                        <a:buSzPct val="120000"/>
                        <a:buFont typeface="Wingdings" pitchFamily="2" charset="2"/>
                        <a:buChar char="Ø"/>
                        <a:tabLst/>
                        <a:defRPr/>
                      </a:pPr>
                      <a:r>
                        <a:rPr lang="en-US" sz="2040" b="0" baseline="0" dirty="0" smtClean="0">
                          <a:solidFill>
                            <a:srgbClr val="000000"/>
                          </a:solidFill>
                          <a:latin typeface="+mn-lt"/>
                          <a:ea typeface="Calibri" pitchFamily="34" charset="0"/>
                          <a:cs typeface="Times New Roman" pitchFamily="18" charset="0"/>
                        </a:rPr>
                        <a:t> </a:t>
                      </a:r>
                      <a:r>
                        <a:rPr lang="en-US" sz="2040" b="0" dirty="0" smtClean="0">
                          <a:solidFill>
                            <a:srgbClr val="000000"/>
                          </a:solidFill>
                          <a:latin typeface="+mn-lt"/>
                          <a:ea typeface="Calibri" pitchFamily="34" charset="0"/>
                          <a:cs typeface="Times New Roman" pitchFamily="18" charset="0"/>
                        </a:rPr>
                        <a:t>The sugarcane industry is no exception to this. It generates a various</a:t>
                      </a:r>
                      <a:r>
                        <a:rPr lang="en-US" sz="2040" b="0" baseline="0" dirty="0" smtClean="0">
                          <a:solidFill>
                            <a:srgbClr val="000000"/>
                          </a:solidFill>
                          <a:latin typeface="+mn-lt"/>
                          <a:ea typeface="Calibri" pitchFamily="34" charset="0"/>
                          <a:cs typeface="Times New Roman" pitchFamily="18" charset="0"/>
                        </a:rPr>
                        <a:t> </a:t>
                      </a:r>
                      <a:r>
                        <a:rPr lang="en-US" sz="2040" b="0" dirty="0" smtClean="0">
                          <a:solidFill>
                            <a:srgbClr val="000000"/>
                          </a:solidFill>
                          <a:latin typeface="+mn-lt"/>
                          <a:ea typeface="Calibri" pitchFamily="34" charset="0"/>
                          <a:cs typeface="Times New Roman" pitchFamily="18" charset="0"/>
                        </a:rPr>
                        <a:t>byproducts which</a:t>
                      </a:r>
                      <a:r>
                        <a:rPr lang="en-US" sz="2040" b="0" baseline="0" dirty="0" smtClean="0">
                          <a:solidFill>
                            <a:srgbClr val="000000"/>
                          </a:solidFill>
                          <a:latin typeface="+mn-lt"/>
                          <a:ea typeface="Calibri" pitchFamily="34" charset="0"/>
                          <a:cs typeface="Times New Roman" pitchFamily="18" charset="0"/>
                        </a:rPr>
                        <a:t> are</a:t>
                      </a:r>
                      <a:r>
                        <a:rPr lang="en-US" sz="2040" b="0" dirty="0" smtClean="0">
                          <a:solidFill>
                            <a:srgbClr val="000000"/>
                          </a:solidFill>
                          <a:latin typeface="+mn-lt"/>
                          <a:ea typeface="Calibri" pitchFamily="34" charset="0"/>
                          <a:cs typeface="Times New Roman" pitchFamily="18" charset="0"/>
                        </a:rPr>
                        <a:t> supportive for</a:t>
                      </a:r>
                      <a:r>
                        <a:rPr lang="en-US" sz="2040" b="0" baseline="0" dirty="0" smtClean="0">
                          <a:solidFill>
                            <a:srgbClr val="000000"/>
                          </a:solidFill>
                          <a:latin typeface="+mn-lt"/>
                          <a:ea typeface="Calibri" pitchFamily="34" charset="0"/>
                          <a:cs typeface="Times New Roman" pitchFamily="18" charset="0"/>
                        </a:rPr>
                        <a:t> agriculture, S</a:t>
                      </a:r>
                      <a:r>
                        <a:rPr lang="en-US" sz="2040" b="0" dirty="0" smtClean="0">
                          <a:solidFill>
                            <a:srgbClr val="000000"/>
                          </a:solidFill>
                          <a:latin typeface="+mn-lt"/>
                          <a:ea typeface="Calibri" pitchFamily="34" charset="0"/>
                          <a:cs typeface="Times New Roman" pitchFamily="18" charset="0"/>
                        </a:rPr>
                        <a:t>uch as press-mud, boiler ash and spent wash.</a:t>
                      </a:r>
                    </a:p>
                    <a:p>
                      <a:pPr marL="0" marR="0" lvl="0" indent="0" algn="justLow" defTabSz="914400" rtl="0" eaLnBrk="1" fontAlgn="auto" latinLnBrk="0" hangingPunct="1">
                        <a:lnSpc>
                          <a:spcPct val="100000"/>
                        </a:lnSpc>
                        <a:spcBef>
                          <a:spcPts val="0"/>
                        </a:spcBef>
                        <a:spcAft>
                          <a:spcPts val="0"/>
                        </a:spcAft>
                        <a:buClr>
                          <a:srgbClr val="00B050"/>
                        </a:buClr>
                        <a:buSzPct val="120000"/>
                        <a:buFont typeface="Wingdings" pitchFamily="2" charset="2"/>
                        <a:buChar char="Ø"/>
                        <a:tabLst/>
                        <a:defRPr/>
                      </a:pPr>
                      <a:r>
                        <a:rPr lang="en-US" sz="2040" b="0" baseline="0" dirty="0" smtClean="0">
                          <a:solidFill>
                            <a:srgbClr val="000000"/>
                          </a:solidFill>
                          <a:latin typeface="+mn-lt"/>
                          <a:ea typeface="Calibri" pitchFamily="34" charset="0"/>
                          <a:cs typeface="Times New Roman" pitchFamily="18" charset="0"/>
                        </a:rPr>
                        <a:t> </a:t>
                      </a:r>
                      <a:r>
                        <a:rPr lang="en-US" sz="2040" b="0" dirty="0" smtClean="0">
                          <a:solidFill>
                            <a:srgbClr val="000000"/>
                          </a:solidFill>
                          <a:latin typeface="+mn-lt"/>
                          <a:ea typeface="Calibri" pitchFamily="34" charset="0"/>
                          <a:cs typeface="Times New Roman" pitchFamily="18" charset="0"/>
                        </a:rPr>
                        <a:t>A sensible handling of these by-products can not only be helpful in addressing the climatic issues but also provide an opportunity to utilize them in agriculture as an organic source of nutrient for field crops yield and soil health.</a:t>
                      </a:r>
                    </a:p>
                    <a:p>
                      <a:pPr marL="0" marR="0" lvl="0" indent="0" algn="justLow" defTabSz="914400" rtl="0" eaLnBrk="1" fontAlgn="auto" latinLnBrk="0" hangingPunct="1">
                        <a:lnSpc>
                          <a:spcPct val="100000"/>
                        </a:lnSpc>
                        <a:spcBef>
                          <a:spcPts val="0"/>
                        </a:spcBef>
                        <a:spcAft>
                          <a:spcPts val="0"/>
                        </a:spcAft>
                        <a:buClr>
                          <a:srgbClr val="00B050"/>
                        </a:buClr>
                        <a:buSzPct val="120000"/>
                        <a:buFont typeface="Wingdings" pitchFamily="2" charset="2"/>
                        <a:buChar char="Ø"/>
                        <a:tabLst/>
                        <a:defRPr/>
                      </a:pPr>
                      <a:r>
                        <a:rPr lang="en-US" sz="2040" b="0" baseline="0" dirty="0" smtClean="0">
                          <a:solidFill>
                            <a:srgbClr val="000000"/>
                          </a:solidFill>
                          <a:latin typeface="+mn-lt"/>
                          <a:ea typeface="Calibri" pitchFamily="34" charset="0"/>
                          <a:cs typeface="Times New Roman" pitchFamily="18" charset="0"/>
                        </a:rPr>
                        <a:t> </a:t>
                      </a:r>
                      <a:r>
                        <a:rPr lang="en-US" sz="2040" b="0" dirty="0" smtClean="0">
                          <a:solidFill>
                            <a:srgbClr val="000000"/>
                          </a:solidFill>
                          <a:latin typeface="+mn-lt"/>
                          <a:ea typeface="Calibri" pitchFamily="34" charset="0"/>
                          <a:cs typeface="Times New Roman" pitchFamily="18" charset="0"/>
                        </a:rPr>
                        <a:t>A number of researchers have already carried out studies and proved the usefulness of sugar industry bio-products in agriculture.</a:t>
                      </a:r>
                      <a:r>
                        <a:rPr lang="en-US" sz="2040" b="0" baseline="0" dirty="0" smtClean="0">
                          <a:solidFill>
                            <a:srgbClr val="000000"/>
                          </a:solidFill>
                          <a:latin typeface="+mn-lt"/>
                          <a:ea typeface="Calibri" pitchFamily="34" charset="0"/>
                          <a:cs typeface="Times New Roman" pitchFamily="18" charset="0"/>
                        </a:rPr>
                        <a:t> </a:t>
                      </a:r>
                      <a:r>
                        <a:rPr lang="en-US" sz="2040" b="0" dirty="0" smtClean="0">
                          <a:solidFill>
                            <a:srgbClr val="000000"/>
                          </a:solidFill>
                          <a:latin typeface="+mn-lt"/>
                          <a:ea typeface="Calibri" pitchFamily="34" charset="0"/>
                          <a:cs typeface="Times New Roman" pitchFamily="18" charset="0"/>
                        </a:rPr>
                        <a:t>A sustained efforts should continue in this regard.</a:t>
                      </a:r>
                      <a:endParaRPr lang="en-US" sz="2040" b="0" dirty="0" smtClean="0">
                        <a:latin typeface="+mn-lt"/>
                        <a:cs typeface="Arial" pitchFamily="34" charset="0"/>
                      </a:endParaRPr>
                    </a:p>
                  </a:txBody>
                  <a:tcPr>
                    <a:lnL w="38100" cap="flat" cmpd="sng" algn="ctr">
                      <a:solidFill>
                        <a:schemeClr val="tx1"/>
                      </a:solidFill>
                      <a:prstDash val="sysDashDot"/>
                      <a:round/>
                      <a:headEnd type="none" w="med" len="med"/>
                      <a:tailEnd type="none" w="med" len="med"/>
                    </a:lnL>
                    <a:lnR w="38100" cap="flat" cmpd="sng" algn="ctr">
                      <a:solidFill>
                        <a:schemeClr val="tx1"/>
                      </a:solidFill>
                      <a:prstDash val="sysDashDot"/>
                      <a:round/>
                      <a:headEnd type="none" w="med" len="med"/>
                      <a:tailEnd type="none" w="med" len="med"/>
                    </a:lnR>
                    <a:lnT w="38100" cap="flat" cmpd="sng" algn="ctr">
                      <a:solidFill>
                        <a:schemeClr val="tx1"/>
                      </a:solidFill>
                      <a:prstDash val="sysDashDot"/>
                      <a:round/>
                      <a:headEnd type="none" w="med" len="med"/>
                      <a:tailEnd type="none" w="med" len="med"/>
                    </a:lnT>
                    <a:lnB w="38100" cap="flat" cmpd="sng" algn="ctr">
                      <a:solidFill>
                        <a:schemeClr val="tx1"/>
                      </a:solidFill>
                      <a:prstDash val="sysDashDot"/>
                      <a:round/>
                      <a:headEnd type="none" w="med" len="med"/>
                      <a:tailEnd type="none" w="med" len="med"/>
                    </a:lnB>
                    <a:blipFill>
                      <a:blip r:embed="rId12"/>
                      <a:tile tx="0" ty="0" sx="100000" sy="100000" flip="none" algn="tl"/>
                    </a:blipFill>
                  </a:tcPr>
                </a:tc>
              </a:tr>
            </a:tbl>
          </a:graphicData>
        </a:graphic>
      </p:graphicFrame>
      <p:sp>
        <p:nvSpPr>
          <p:cNvPr id="14" name="Rectangle 13"/>
          <p:cNvSpPr/>
          <p:nvPr/>
        </p:nvSpPr>
        <p:spPr>
          <a:xfrm>
            <a:off x="1066800" y="5674870"/>
            <a:ext cx="1473480" cy="33855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1600" b="1" spc="150" dirty="0">
                <a:ln w="11430"/>
                <a:solidFill>
                  <a:srgbClr val="F8F8F8"/>
                </a:solidFill>
                <a:effectLst>
                  <a:outerShdw blurRad="25400" algn="tl" rotWithShape="0">
                    <a:srgbClr val="000000">
                      <a:alpha val="43000"/>
                    </a:srgbClr>
                  </a:outerShdw>
                </a:effectLst>
                <a:latin typeface="Berlin Sans FB" pitchFamily="34" charset="0"/>
                <a:cs typeface="+mn-cs"/>
              </a:rPr>
              <a:t>PRESS MUD</a:t>
            </a:r>
            <a:endParaRPr lang="en-US" sz="1600" b="1" spc="150" dirty="0">
              <a:ln w="11430"/>
              <a:solidFill>
                <a:srgbClr val="F8F8F8"/>
              </a:solidFill>
              <a:effectLst>
                <a:outerShdw blurRad="25400" algn="tl" rotWithShape="0">
                  <a:srgbClr val="000000">
                    <a:alpha val="43000"/>
                  </a:srgbClr>
                </a:outerShdw>
              </a:effectLst>
              <a:latin typeface="Berlin Sans FB" pitchFamily="34" charset="0"/>
              <a:cs typeface="+mn-cs"/>
            </a:endParaRPr>
          </a:p>
        </p:txBody>
      </p:sp>
      <p:sp>
        <p:nvSpPr>
          <p:cNvPr id="16" name="Rectangle 15"/>
          <p:cNvSpPr/>
          <p:nvPr/>
        </p:nvSpPr>
        <p:spPr>
          <a:xfrm>
            <a:off x="6756120" y="5709145"/>
            <a:ext cx="1534394" cy="584775"/>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1600" b="1" spc="150" dirty="0">
                <a:ln w="11430"/>
                <a:solidFill>
                  <a:srgbClr val="F8F8F8"/>
                </a:solidFill>
                <a:effectLst>
                  <a:outerShdw blurRad="25400" algn="tl" rotWithShape="0">
                    <a:srgbClr val="000000">
                      <a:alpha val="43000"/>
                    </a:srgbClr>
                  </a:outerShdw>
                </a:effectLst>
                <a:latin typeface="Berlin Sans FB" pitchFamily="34" charset="0"/>
                <a:cs typeface="+mn-cs"/>
              </a:rPr>
              <a:t>DISTILLERY</a:t>
            </a:r>
          </a:p>
          <a:p>
            <a:pPr algn="ctr" fontAlgn="auto">
              <a:spcBef>
                <a:spcPts val="0"/>
              </a:spcBef>
              <a:spcAft>
                <a:spcPts val="0"/>
              </a:spcAft>
              <a:defRPr/>
            </a:pPr>
            <a:r>
              <a:rPr lang="en-US" sz="1600" b="1" spc="150" dirty="0">
                <a:ln w="11430"/>
                <a:solidFill>
                  <a:srgbClr val="F8F8F8"/>
                </a:solidFill>
                <a:effectLst>
                  <a:outerShdw blurRad="25400" algn="tl" rotWithShape="0">
                    <a:srgbClr val="000000">
                      <a:alpha val="43000"/>
                    </a:srgbClr>
                  </a:outerShdw>
                </a:effectLst>
                <a:latin typeface="Berlin Sans FB" pitchFamily="34" charset="0"/>
                <a:cs typeface="+mn-cs"/>
              </a:rPr>
              <a:t>SPEN WASH</a:t>
            </a:r>
            <a:endParaRPr lang="en-US" sz="1600" b="1" spc="150" dirty="0">
              <a:ln w="11430"/>
              <a:solidFill>
                <a:srgbClr val="F8F8F8"/>
              </a:solidFill>
              <a:effectLst>
                <a:outerShdw blurRad="25400" algn="tl" rotWithShape="0">
                  <a:srgbClr val="000000">
                    <a:alpha val="43000"/>
                  </a:srgbClr>
                </a:outerShdw>
              </a:effectLst>
              <a:latin typeface="Berlin Sans FB" pitchFamily="34" charset="0"/>
              <a:cs typeface="+mn-cs"/>
            </a:endParaRPr>
          </a:p>
        </p:txBody>
      </p:sp>
      <p:sp>
        <p:nvSpPr>
          <p:cNvPr id="17" name="Rectangle 16"/>
          <p:cNvSpPr/>
          <p:nvPr/>
        </p:nvSpPr>
        <p:spPr>
          <a:xfrm>
            <a:off x="3860520" y="5674870"/>
            <a:ext cx="1590500" cy="33855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1600" b="1" spc="150" dirty="0">
                <a:ln w="11430"/>
                <a:solidFill>
                  <a:srgbClr val="F8F8F8"/>
                </a:solidFill>
                <a:effectLst>
                  <a:outerShdw blurRad="25400" algn="tl" rotWithShape="0">
                    <a:srgbClr val="000000">
                      <a:alpha val="43000"/>
                    </a:srgbClr>
                  </a:outerShdw>
                </a:effectLst>
                <a:latin typeface="Berlin Sans FB" pitchFamily="34" charset="0"/>
                <a:cs typeface="+mn-cs"/>
              </a:rPr>
              <a:t>BOILER ASH</a:t>
            </a:r>
            <a:endParaRPr lang="en-US" sz="1600" b="1" spc="150" dirty="0">
              <a:ln w="11430"/>
              <a:solidFill>
                <a:srgbClr val="F8F8F8"/>
              </a:solidFill>
              <a:effectLst>
                <a:outerShdw blurRad="25400" algn="tl" rotWithShape="0">
                  <a:srgbClr val="000000">
                    <a:alpha val="43000"/>
                  </a:srgbClr>
                </a:outerShdw>
              </a:effectLst>
              <a:latin typeface="Berlin Sans FB" pitchFamily="34" charset="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Plaque 4"/>
          <p:cNvSpPr/>
          <p:nvPr/>
        </p:nvSpPr>
        <p:spPr>
          <a:xfrm>
            <a:off x="215900" y="1103313"/>
            <a:ext cx="8686800" cy="5486400"/>
          </a:xfrm>
          <a:prstGeom prst="plaque">
            <a:avLst>
              <a:gd name="adj" fmla="val 4661"/>
            </a:avLst>
          </a:prstGeom>
          <a:solidFill>
            <a:schemeClr val="accent2">
              <a:lumMod val="20000"/>
              <a:lumOff val="80000"/>
            </a:schemeClr>
          </a:solidFill>
          <a:ln w="762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SzPct val="120000"/>
              <a:buFontTx/>
              <a:buBlip>
                <a:blip r:embed="rId3"/>
              </a:buBlip>
              <a:defRPr/>
            </a:pPr>
            <a:r>
              <a:rPr lang="en-US" sz="2300" dirty="0">
                <a:solidFill>
                  <a:schemeClr val="tx1"/>
                </a:solidFill>
              </a:rPr>
              <a:t> </a:t>
            </a:r>
            <a:r>
              <a:rPr lang="en-US" sz="2350" spc="-100" dirty="0">
                <a:solidFill>
                  <a:schemeClr val="tx1"/>
                </a:solidFill>
              </a:rPr>
              <a:t>Our inherited soil continue to lose fertility because of intense cropping. It is essential to replenish the soil with organic matter by existing resources and this should be maintained on sustainable basis.</a:t>
            </a:r>
          </a:p>
          <a:p>
            <a:pPr algn="just" fontAlgn="auto">
              <a:spcBef>
                <a:spcPts val="0"/>
              </a:spcBef>
              <a:spcAft>
                <a:spcPts val="0"/>
              </a:spcAft>
              <a:buSzPct val="120000"/>
              <a:buFontTx/>
              <a:buBlip>
                <a:blip r:embed="rId3"/>
              </a:buBlip>
              <a:defRPr/>
            </a:pPr>
            <a:r>
              <a:rPr lang="en-US" sz="2350" spc="-100" dirty="0">
                <a:solidFill>
                  <a:schemeClr val="tx1"/>
                </a:solidFill>
              </a:rPr>
              <a:t> Sugarcane industry by-products are the reservoirs of organic matter which recover and sustain the soil health, as well as it improves the soil physical health (structure, texture, water-holding capacity, and porosity), chemical (pH, EC, CEC) and biological (microbial dynamics) properties.</a:t>
            </a:r>
          </a:p>
          <a:p>
            <a:pPr algn="just" fontAlgn="auto">
              <a:spcBef>
                <a:spcPts val="0"/>
              </a:spcBef>
              <a:spcAft>
                <a:spcPts val="0"/>
              </a:spcAft>
              <a:buSzPct val="120000"/>
              <a:buFontTx/>
              <a:buBlip>
                <a:blip r:embed="rId3"/>
              </a:buBlip>
              <a:defRPr/>
            </a:pPr>
            <a:r>
              <a:rPr lang="en-US" sz="2350" spc="-100" dirty="0">
                <a:solidFill>
                  <a:schemeClr val="tx1"/>
                </a:solidFill>
              </a:rPr>
              <a:t> These by-products are loaded with Beneficial Microorganisms which support in the mineralization of nutrients in the soil and make them able to uptake by plan roots.</a:t>
            </a:r>
          </a:p>
          <a:p>
            <a:pPr algn="just" fontAlgn="auto">
              <a:spcBef>
                <a:spcPts val="0"/>
              </a:spcBef>
              <a:spcAft>
                <a:spcPts val="0"/>
              </a:spcAft>
              <a:buSzPct val="120000"/>
              <a:buFontTx/>
              <a:buBlip>
                <a:blip r:embed="rId3"/>
              </a:buBlip>
              <a:defRPr/>
            </a:pPr>
            <a:r>
              <a:rPr lang="en-US" sz="2350" spc="-100" dirty="0">
                <a:solidFill>
                  <a:schemeClr val="tx1"/>
                </a:solidFill>
              </a:rPr>
              <a:t> After applying these materials microbes produce Enzymes, amino acids, </a:t>
            </a:r>
            <a:r>
              <a:rPr lang="en-US" sz="2350" spc="-100" dirty="0" err="1">
                <a:solidFill>
                  <a:schemeClr val="tx1"/>
                </a:solidFill>
              </a:rPr>
              <a:t>auxins</a:t>
            </a:r>
            <a:r>
              <a:rPr lang="en-US" sz="2350" spc="-100" dirty="0">
                <a:solidFill>
                  <a:schemeClr val="tx1"/>
                </a:solidFill>
              </a:rPr>
              <a:t> and other growth regulators, which help successfully in the plant propagation system as well resolve the nutrients deficiency of the soil and ultimately increases the biomass yield of crop.</a:t>
            </a:r>
          </a:p>
        </p:txBody>
      </p:sp>
      <p:sp>
        <p:nvSpPr>
          <p:cNvPr id="7" name="Round Diagonal Corner Rectangle 6"/>
          <p:cNvSpPr/>
          <p:nvPr/>
        </p:nvSpPr>
        <p:spPr>
          <a:xfrm>
            <a:off x="593835" y="228600"/>
            <a:ext cx="7924799" cy="685800"/>
          </a:xfrm>
          <a:prstGeom prst="round2DiagRect">
            <a:avLst>
              <a:gd name="adj1" fmla="val 50000"/>
              <a:gd name="adj2" fmla="val 0"/>
            </a:avLst>
          </a:prstGeom>
          <a:solidFill>
            <a:srgbClr val="11FBF0"/>
          </a:solidFill>
          <a:ln w="3810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ln w="12700">
                  <a:solidFill>
                    <a:schemeClr val="bg1"/>
                  </a:solidFill>
                </a:ln>
                <a:solidFill>
                  <a:srgbClr val="7030A0"/>
                </a:solidFill>
                <a:latin typeface="+mj-lt"/>
              </a:rPr>
              <a:t>DONOR OF ORGANIC MATTER IN SOIL</a:t>
            </a:r>
            <a:r>
              <a:rPr lang="en-US" sz="4000" b="1" spc="700" dirty="0">
                <a:solidFill>
                  <a:srgbClr val="7030A0"/>
                </a:solidFill>
              </a:rPr>
              <a:t> </a:t>
            </a:r>
            <a:endParaRPr lang="en-US" sz="4000" b="1" spc="700"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304800" y="1219200"/>
            <a:ext cx="8534400" cy="5257800"/>
          </a:xfrm>
          <a:prstGeom prst="roundRect">
            <a:avLst>
              <a:gd name="adj" fmla="val 8166"/>
            </a:avLst>
          </a:prstGeom>
          <a:solidFill>
            <a:srgbClr val="FCBCD3"/>
          </a:solidFill>
          <a:ln w="762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Clr>
                <a:srgbClr val="7030A0"/>
              </a:buClr>
              <a:buSzPct val="120000"/>
              <a:buFontTx/>
              <a:buBlip>
                <a:blip r:embed="rId3"/>
              </a:buBlip>
              <a:defRPr/>
            </a:pPr>
            <a:r>
              <a:rPr lang="en-US" sz="1950" dirty="0">
                <a:solidFill>
                  <a:schemeClr val="tx1"/>
                </a:solidFill>
              </a:rPr>
              <a:t> </a:t>
            </a:r>
            <a:r>
              <a:rPr lang="en-US" sz="2020" dirty="0">
                <a:solidFill>
                  <a:schemeClr val="tx1"/>
                </a:solidFill>
              </a:rPr>
              <a:t>It has been estimated that 100 t of sugarcane produced from 1 ha land, which removes 140, 34 and 332 kg NPK ha</a:t>
            </a:r>
            <a:r>
              <a:rPr lang="en-US" sz="2020" baseline="30000" dirty="0">
                <a:solidFill>
                  <a:schemeClr val="tx1"/>
                </a:solidFill>
              </a:rPr>
              <a:t>-1</a:t>
            </a:r>
            <a:r>
              <a:rPr lang="en-US" sz="2020" dirty="0">
                <a:solidFill>
                  <a:schemeClr val="tx1"/>
                </a:solidFill>
              </a:rPr>
              <a:t> respectively from soil. The high requirement of plant nutrient and scarcity of fertilizers in peak season resulting low yield of cultivated crop.</a:t>
            </a:r>
          </a:p>
          <a:p>
            <a:pPr algn="just" fontAlgn="auto">
              <a:spcBef>
                <a:spcPts val="0"/>
              </a:spcBef>
              <a:spcAft>
                <a:spcPts val="0"/>
              </a:spcAft>
              <a:buClr>
                <a:srgbClr val="7030A0"/>
              </a:buClr>
              <a:buSzPct val="120000"/>
              <a:buFontTx/>
              <a:buBlip>
                <a:blip r:embed="rId3"/>
              </a:buBlip>
              <a:defRPr/>
            </a:pPr>
            <a:r>
              <a:rPr lang="en-US" sz="2020" dirty="0">
                <a:solidFill>
                  <a:schemeClr val="tx1"/>
                </a:solidFill>
              </a:rPr>
              <a:t> The prices of DAP, SOP and Urea fertilizers are getting beyond the purchasing power of farmers. Besides, nonstop use of chemical fertilizers can have an adverse impact on the agriculture productivity.</a:t>
            </a:r>
          </a:p>
          <a:p>
            <a:pPr algn="just" fontAlgn="auto">
              <a:spcBef>
                <a:spcPts val="0"/>
              </a:spcBef>
              <a:spcAft>
                <a:spcPts val="0"/>
              </a:spcAft>
              <a:buClr>
                <a:srgbClr val="7030A0"/>
              </a:buClr>
              <a:buSzPct val="120000"/>
              <a:buFontTx/>
              <a:buBlip>
                <a:blip r:embed="rId3"/>
              </a:buBlip>
              <a:defRPr/>
            </a:pPr>
            <a:r>
              <a:rPr lang="en-US" sz="2020" dirty="0">
                <a:solidFill>
                  <a:schemeClr val="tx1"/>
                </a:solidFill>
              </a:rPr>
              <a:t> In this situation, sugarcane industries by-products are doable and cheaper sources of nutrients supplements for our field crops.</a:t>
            </a:r>
          </a:p>
          <a:p>
            <a:pPr algn="just" fontAlgn="auto">
              <a:spcBef>
                <a:spcPts val="0"/>
              </a:spcBef>
              <a:spcAft>
                <a:spcPts val="0"/>
              </a:spcAft>
              <a:buClr>
                <a:srgbClr val="7030A0"/>
              </a:buClr>
              <a:buSzPct val="120000"/>
              <a:buFontTx/>
              <a:buBlip>
                <a:blip r:embed="rId3"/>
              </a:buBlip>
              <a:defRPr/>
            </a:pPr>
            <a:r>
              <a:rPr lang="en-US" sz="2020" dirty="0">
                <a:solidFill>
                  <a:schemeClr val="tx1"/>
                </a:solidFill>
              </a:rPr>
              <a:t> In this regards, sugarcane crop sown at </a:t>
            </a:r>
            <a:r>
              <a:rPr lang="en-US" sz="2020" dirty="0" err="1">
                <a:solidFill>
                  <a:schemeClr val="tx1"/>
                </a:solidFill>
              </a:rPr>
              <a:t>Matiari</a:t>
            </a:r>
            <a:r>
              <a:rPr lang="en-US" sz="2020" dirty="0">
                <a:solidFill>
                  <a:schemeClr val="tx1"/>
                </a:solidFill>
              </a:rPr>
              <a:t> Sugar Mill research farm and applied only press-mud, boiler ash and DSW before sowing which have given significant results by improving the crop and soil health. Interestingly, it is worth-mentioning here that no chemical fertilizers used in this crop.</a:t>
            </a:r>
          </a:p>
          <a:p>
            <a:pPr algn="just" fontAlgn="auto">
              <a:spcBef>
                <a:spcPts val="0"/>
              </a:spcBef>
              <a:spcAft>
                <a:spcPts val="0"/>
              </a:spcAft>
              <a:buClr>
                <a:srgbClr val="7030A0"/>
              </a:buClr>
              <a:buSzPct val="120000"/>
              <a:buFontTx/>
              <a:buBlip>
                <a:blip r:embed="rId3"/>
              </a:buBlip>
              <a:defRPr/>
            </a:pPr>
            <a:r>
              <a:rPr lang="en-US" sz="2020" dirty="0">
                <a:solidFill>
                  <a:schemeClr val="tx1"/>
                </a:solidFill>
              </a:rPr>
              <a:t> It is suggested to adopt these economical sources of bio-nutrients in our cropping system wherever possible to reducing the chemical fertilizers. Its importance in day-to-day life adds its value. </a:t>
            </a:r>
          </a:p>
        </p:txBody>
      </p:sp>
      <p:sp>
        <p:nvSpPr>
          <p:cNvPr id="3" name="Plaque 2"/>
          <p:cNvSpPr/>
          <p:nvPr/>
        </p:nvSpPr>
        <p:spPr>
          <a:xfrm>
            <a:off x="777766" y="228600"/>
            <a:ext cx="7543800" cy="685800"/>
          </a:xfrm>
          <a:prstGeom prst="plaque">
            <a:avLst/>
          </a:prstGeom>
          <a:ln w="76200" cmpd="tri">
            <a:solidFill>
              <a:srgbClr val="0070C0"/>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SOURCES OF BIO-NUTRIENTS FOR CROPS</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96875" y="1692275"/>
          <a:ext cx="8382000" cy="4708525"/>
        </p:xfrm>
        <a:graphic>
          <a:graphicData uri="http://schemas.openxmlformats.org/drawingml/2006/table">
            <a:tbl>
              <a:tblPr firstRow="1" bandRow="1">
                <a:tableStyleId>{16D9F66E-5EB9-4882-86FB-DCBF35E3C3E4}</a:tableStyleId>
              </a:tblPr>
              <a:tblGrid>
                <a:gridCol w="1600200"/>
                <a:gridCol w="1219200"/>
                <a:gridCol w="1143000"/>
                <a:gridCol w="1100839"/>
                <a:gridCol w="1108961"/>
                <a:gridCol w="1146096"/>
                <a:gridCol w="1063706"/>
              </a:tblGrid>
              <a:tr h="432309">
                <a:tc>
                  <a:txBody>
                    <a:bodyPr/>
                    <a:lstStyle/>
                    <a:p>
                      <a:pPr marL="0" marR="0">
                        <a:lnSpc>
                          <a:spcPct val="115000"/>
                        </a:lnSpc>
                        <a:spcBef>
                          <a:spcPts val="0"/>
                        </a:spcBef>
                        <a:spcAft>
                          <a:spcPts val="0"/>
                        </a:spcAft>
                      </a:pPr>
                      <a:r>
                        <a:rPr lang="en-US" sz="1800" b="1" kern="1200" dirty="0" smtClean="0">
                          <a:latin typeface="+mn-lt"/>
                          <a:ea typeface="Calibri"/>
                          <a:cs typeface="Arial"/>
                        </a:rPr>
                        <a:t>NUTRIENTS</a:t>
                      </a:r>
                      <a:endParaRPr lang="en-US" sz="1100" b="1" dirty="0">
                        <a:latin typeface="+mn-lt"/>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latin typeface="+mn-lt"/>
                          <a:ea typeface="Calibri"/>
                          <a:cs typeface="Arial"/>
                        </a:rPr>
                        <a:t>PRESS</a:t>
                      </a:r>
                      <a:r>
                        <a:rPr lang="en-US" sz="1800" b="1" kern="1200" baseline="0" dirty="0" smtClean="0">
                          <a:latin typeface="+mn-lt"/>
                          <a:ea typeface="Calibri"/>
                          <a:cs typeface="Arial"/>
                        </a:rPr>
                        <a:t>-MUD</a:t>
                      </a:r>
                      <a:endParaRPr lang="en-US" sz="1100" b="1" dirty="0" smtClean="0">
                        <a:latin typeface="+mn-lt"/>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mn-lt"/>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marL="0" marR="0" algn="ctr">
                        <a:lnSpc>
                          <a:spcPct val="115000"/>
                        </a:lnSpc>
                        <a:spcBef>
                          <a:spcPts val="0"/>
                        </a:spcBef>
                        <a:spcAft>
                          <a:spcPts val="0"/>
                        </a:spcAft>
                      </a:pPr>
                      <a:r>
                        <a:rPr lang="en-US" sz="1800" b="1" kern="1200" dirty="0" smtClean="0">
                          <a:latin typeface="Calibri"/>
                          <a:ea typeface="Calibri"/>
                          <a:cs typeface="Arial"/>
                        </a:rPr>
                        <a:t>DSW</a:t>
                      </a:r>
                      <a:endParaRPr lang="en-US" sz="1100" b="1"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marL="0" marR="0">
                        <a:lnSpc>
                          <a:spcPct val="115000"/>
                        </a:lnSpc>
                        <a:spcBef>
                          <a:spcPts val="0"/>
                        </a:spcBef>
                        <a:spcAft>
                          <a:spcPts val="0"/>
                        </a:spcAft>
                      </a:pPr>
                      <a:endParaRPr lang="en-US" sz="110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marL="0" marR="0" algn="ctr">
                        <a:lnSpc>
                          <a:spcPct val="115000"/>
                        </a:lnSpc>
                        <a:spcBef>
                          <a:spcPts val="0"/>
                        </a:spcBef>
                        <a:spcAft>
                          <a:spcPts val="0"/>
                        </a:spcAft>
                      </a:pPr>
                      <a:r>
                        <a:rPr lang="en-US" sz="1800" b="1" kern="1200" dirty="0" smtClean="0">
                          <a:latin typeface="+mn-lt"/>
                          <a:ea typeface="Calibri"/>
                          <a:cs typeface="Arial"/>
                        </a:rPr>
                        <a:t>BOILER</a:t>
                      </a:r>
                      <a:r>
                        <a:rPr lang="en-US" sz="1800" b="1" kern="1200" baseline="0" dirty="0" smtClean="0">
                          <a:latin typeface="+mn-lt"/>
                          <a:ea typeface="Calibri"/>
                          <a:cs typeface="Arial"/>
                        </a:rPr>
                        <a:t> ASH</a:t>
                      </a:r>
                      <a:endParaRPr lang="en-US" sz="800" b="1" dirty="0">
                        <a:latin typeface="+mn-lt"/>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571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marL="0" marR="0">
                        <a:lnSpc>
                          <a:spcPct val="115000"/>
                        </a:lnSpc>
                        <a:spcBef>
                          <a:spcPts val="0"/>
                        </a:spcBef>
                        <a:spcAft>
                          <a:spcPts val="0"/>
                        </a:spcAft>
                      </a:pPr>
                      <a:endParaRPr lang="en-US" sz="800" dirty="0">
                        <a:latin typeface="+mn-lt"/>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571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28734">
                <a:tc>
                  <a:txBody>
                    <a:bodyPr/>
                    <a:lstStyle/>
                    <a:p>
                      <a:pPr marL="0" marR="0" algn="l">
                        <a:lnSpc>
                          <a:spcPct val="115000"/>
                        </a:lnSpc>
                        <a:spcBef>
                          <a:spcPts val="0"/>
                        </a:spcBef>
                        <a:spcAft>
                          <a:spcPts val="0"/>
                        </a:spcAft>
                      </a:pPr>
                      <a:r>
                        <a:rPr lang="en-US" sz="1800" b="1" dirty="0" smtClean="0">
                          <a:latin typeface="Calibri"/>
                          <a:ea typeface="Calibri"/>
                          <a:cs typeface="Arial"/>
                        </a:rPr>
                        <a:t>UNITS</a:t>
                      </a:r>
                      <a:endParaRPr lang="en-US" sz="1800" b="1"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kern="1200" dirty="0" smtClean="0"/>
                        <a:t>mg  k</a:t>
                      </a:r>
                      <a:r>
                        <a:rPr lang="en-US" sz="1800" b="1" kern="1200" baseline="30000" dirty="0" smtClean="0"/>
                        <a:t>-1</a:t>
                      </a:r>
                      <a:r>
                        <a:rPr lang="en-US" sz="1800" b="1" kern="1200" dirty="0" smtClean="0"/>
                        <a:t> </a:t>
                      </a:r>
                      <a:endParaRPr lang="en-US" b="1"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b="1" dirty="0" smtClean="0"/>
                        <a:t>%</a:t>
                      </a:r>
                      <a:endParaRPr lang="en-US" b="1"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kern="1200" dirty="0" smtClean="0"/>
                        <a:t>mg L</a:t>
                      </a:r>
                      <a:r>
                        <a:rPr lang="en-US" sz="1800" b="1" kern="1200" baseline="30000" dirty="0" smtClean="0"/>
                        <a:t>-1</a:t>
                      </a:r>
                      <a:r>
                        <a:rPr lang="en-US" sz="1800" b="1" kern="1200" dirty="0" smtClean="0"/>
                        <a:t> </a:t>
                      </a:r>
                      <a:endParaRPr lang="en-US" b="1"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b="1" dirty="0" smtClean="0"/>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000" b="1" kern="1200" dirty="0" smtClean="0"/>
                        <a:t>mg k</a:t>
                      </a:r>
                      <a:r>
                        <a:rPr lang="en-US" sz="2000" b="1" kern="1200" baseline="30000" dirty="0" smtClean="0"/>
                        <a:t>-1</a:t>
                      </a:r>
                      <a:r>
                        <a:rPr lang="en-US" sz="2000" b="1" kern="1200" dirty="0" smtClean="0"/>
                        <a:t> </a:t>
                      </a:r>
                      <a:endParaRPr lang="en-US" sz="2000" b="1"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a:t>
                      </a:r>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8734">
                <a:tc>
                  <a:txBody>
                    <a:bodyPr/>
                    <a:lstStyle/>
                    <a:p>
                      <a:pPr marL="0" marR="0">
                        <a:lnSpc>
                          <a:spcPct val="115000"/>
                        </a:lnSpc>
                        <a:spcBef>
                          <a:spcPts val="0"/>
                        </a:spcBef>
                        <a:spcAft>
                          <a:spcPts val="0"/>
                        </a:spcAft>
                      </a:pPr>
                      <a:r>
                        <a:rPr lang="en-US" sz="1800" b="0" dirty="0"/>
                        <a:t>Nitrogen</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20000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smtClean="0"/>
                        <a:t>4200</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0.42</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400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0.04</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34">
                <a:tc>
                  <a:txBody>
                    <a:bodyPr/>
                    <a:lstStyle/>
                    <a:p>
                      <a:pPr marL="0" marR="0">
                        <a:lnSpc>
                          <a:spcPct val="115000"/>
                        </a:lnSpc>
                        <a:spcBef>
                          <a:spcPts val="0"/>
                        </a:spcBef>
                        <a:spcAft>
                          <a:spcPts val="0"/>
                        </a:spcAft>
                      </a:pPr>
                      <a:r>
                        <a:rPr lang="en-US" sz="1800" b="0" dirty="0"/>
                        <a:t>Phosphorous</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13000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1.3</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smtClean="0"/>
                        <a:t>3038</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0.3038</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900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0.09</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34">
                <a:tc>
                  <a:txBody>
                    <a:bodyPr/>
                    <a:lstStyle/>
                    <a:p>
                      <a:pPr marL="0" marR="0">
                        <a:lnSpc>
                          <a:spcPct val="115000"/>
                        </a:lnSpc>
                        <a:spcBef>
                          <a:spcPts val="0"/>
                        </a:spcBef>
                        <a:spcAft>
                          <a:spcPts val="0"/>
                        </a:spcAft>
                      </a:pPr>
                      <a:r>
                        <a:rPr lang="en-US" sz="1800" b="0" dirty="0"/>
                        <a:t>Potassium</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19500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1.95</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smtClean="0"/>
                        <a:t>17475</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1.7475</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5900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0.5</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34">
                <a:tc>
                  <a:txBody>
                    <a:bodyPr/>
                    <a:lstStyle/>
                    <a:p>
                      <a:pPr marL="0" marR="0">
                        <a:lnSpc>
                          <a:spcPct val="115000"/>
                        </a:lnSpc>
                        <a:spcBef>
                          <a:spcPts val="0"/>
                        </a:spcBef>
                        <a:spcAft>
                          <a:spcPts val="0"/>
                        </a:spcAft>
                      </a:pPr>
                      <a:r>
                        <a:rPr lang="en-US" sz="1800" b="0" dirty="0" smtClean="0"/>
                        <a:t>Sulphate</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17300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1.73</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smtClean="0">
                          <a:latin typeface="+mn-lt"/>
                          <a:ea typeface="Calibri"/>
                          <a:cs typeface="Arial"/>
                        </a:rPr>
                        <a:t>5100</a:t>
                      </a:r>
                      <a:endParaRPr lang="en-US" sz="1800" b="0" dirty="0">
                        <a:latin typeface="+mn-lt"/>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0.51</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8160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0.816</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34">
                <a:tc>
                  <a:txBody>
                    <a:bodyPr/>
                    <a:lstStyle/>
                    <a:p>
                      <a:pPr marL="0" marR="0">
                        <a:lnSpc>
                          <a:spcPct val="115000"/>
                        </a:lnSpc>
                        <a:spcBef>
                          <a:spcPts val="0"/>
                        </a:spcBef>
                        <a:spcAft>
                          <a:spcPts val="0"/>
                        </a:spcAft>
                      </a:pPr>
                      <a:r>
                        <a:rPr lang="en-US" sz="1800" b="0" dirty="0"/>
                        <a:t>Calcium</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27000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2.7</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smtClean="0"/>
                        <a:t>7000</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0.7</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3600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0.36</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34">
                <a:tc>
                  <a:txBody>
                    <a:bodyPr/>
                    <a:lstStyle/>
                    <a:p>
                      <a:pPr marL="0" marR="0">
                        <a:lnSpc>
                          <a:spcPct val="115000"/>
                        </a:lnSpc>
                        <a:spcBef>
                          <a:spcPts val="0"/>
                        </a:spcBef>
                        <a:spcAft>
                          <a:spcPts val="0"/>
                        </a:spcAft>
                      </a:pPr>
                      <a:r>
                        <a:rPr lang="en-US" sz="1800" b="0" dirty="0"/>
                        <a:t>Magnesium</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8500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0.85</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smtClean="0"/>
                        <a:t>2100</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0.21</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2400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0.24</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34">
                <a:tc>
                  <a:txBody>
                    <a:bodyPr/>
                    <a:lstStyle/>
                    <a:p>
                      <a:pPr marL="0" marR="0">
                        <a:lnSpc>
                          <a:spcPct val="115000"/>
                        </a:lnSpc>
                        <a:spcBef>
                          <a:spcPts val="0"/>
                        </a:spcBef>
                        <a:spcAft>
                          <a:spcPts val="0"/>
                        </a:spcAft>
                      </a:pPr>
                      <a:r>
                        <a:rPr lang="en-US" sz="1800" b="0" dirty="0"/>
                        <a:t>Zinc</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125</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0.0125</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smtClean="0"/>
                        <a:t>3425</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0.3425</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65</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0.0065</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34">
                <a:tc>
                  <a:txBody>
                    <a:bodyPr/>
                    <a:lstStyle/>
                    <a:p>
                      <a:pPr marL="0" marR="0">
                        <a:lnSpc>
                          <a:spcPct val="115000"/>
                        </a:lnSpc>
                        <a:spcBef>
                          <a:spcPts val="0"/>
                        </a:spcBef>
                        <a:spcAft>
                          <a:spcPts val="0"/>
                        </a:spcAft>
                      </a:pPr>
                      <a:r>
                        <a:rPr lang="en-US" sz="1800" b="0" dirty="0" smtClean="0"/>
                        <a:t>Copper</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64</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0.0064</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a:t>0.4 – 2.1</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55</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0.0055</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253">
                <a:tc>
                  <a:txBody>
                    <a:bodyPr/>
                    <a:lstStyle/>
                    <a:p>
                      <a:pPr marL="0" marR="0">
                        <a:lnSpc>
                          <a:spcPct val="115000"/>
                        </a:lnSpc>
                        <a:spcBef>
                          <a:spcPts val="0"/>
                        </a:spcBef>
                        <a:spcAft>
                          <a:spcPts val="0"/>
                        </a:spcAft>
                      </a:pPr>
                      <a:r>
                        <a:rPr lang="en-US" sz="1800" b="0" dirty="0"/>
                        <a:t>Iron</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3220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0.322</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a:t>6.3 – 7.5</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267</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0.0267</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34">
                <a:tc>
                  <a:txBody>
                    <a:bodyPr/>
                    <a:lstStyle/>
                    <a:p>
                      <a:pPr marL="0" marR="0">
                        <a:lnSpc>
                          <a:spcPct val="115000"/>
                        </a:lnSpc>
                        <a:spcBef>
                          <a:spcPts val="0"/>
                        </a:spcBef>
                        <a:spcAft>
                          <a:spcPts val="0"/>
                        </a:spcAft>
                      </a:pPr>
                      <a:r>
                        <a:rPr lang="en-US" sz="1800" b="0" dirty="0" err="1"/>
                        <a:t>Maganese</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298</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0.0298</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a:t>4.6 – 5.1</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194</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0.0194</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734">
                <a:tc>
                  <a:txBody>
                    <a:bodyPr/>
                    <a:lstStyle/>
                    <a:p>
                      <a:pPr marL="0" marR="0">
                        <a:lnSpc>
                          <a:spcPct val="115000"/>
                        </a:lnSpc>
                        <a:spcBef>
                          <a:spcPts val="0"/>
                        </a:spcBef>
                        <a:spcAft>
                          <a:spcPts val="0"/>
                        </a:spcAft>
                      </a:pPr>
                      <a:r>
                        <a:rPr lang="en-US" sz="1800" b="0" dirty="0" smtClean="0">
                          <a:latin typeface="Calibri"/>
                          <a:ea typeface="Calibri"/>
                          <a:cs typeface="Arial"/>
                        </a:rPr>
                        <a:t>Organic Carbon</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488000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48.80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0" dirty="0" smtClean="0">
                          <a:latin typeface="Calibri"/>
                          <a:ea typeface="Calibri"/>
                          <a:cs typeface="Arial"/>
                        </a:rPr>
                        <a:t>-</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998">
                <a:tc>
                  <a:txBody>
                    <a:bodyPr/>
                    <a:lstStyle/>
                    <a:p>
                      <a:pPr marL="0" marR="0">
                        <a:lnSpc>
                          <a:spcPct val="115000"/>
                        </a:lnSpc>
                        <a:spcBef>
                          <a:spcPts val="0"/>
                        </a:spcBef>
                        <a:spcAft>
                          <a:spcPts val="0"/>
                        </a:spcAft>
                      </a:pPr>
                      <a:r>
                        <a:rPr lang="en-US" sz="1800" b="0" dirty="0" smtClean="0">
                          <a:latin typeface="Calibri"/>
                          <a:ea typeface="Calibri"/>
                          <a:cs typeface="Arial"/>
                        </a:rPr>
                        <a:t>Organic matter</a:t>
                      </a:r>
                      <a:endParaRPr lang="en-US" sz="1800" b="0" dirty="0">
                        <a:latin typeface="Calibri"/>
                        <a:ea typeface="Calibri"/>
                        <a:cs typeface="Arial"/>
                      </a:endParaRPr>
                    </a:p>
                  </a:txBody>
                  <a:tcPr marL="68580" marR="68580" marT="0" marB="0" anchor="ctr">
                    <a:lnL w="571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en-US" b="0" dirty="0" smtClean="0"/>
                        <a:t>210000</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en-US" b="0" dirty="0" smtClean="0"/>
                        <a:t>21</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b="0" dirty="0" smtClean="0">
                          <a:latin typeface="Calibri"/>
                          <a:ea typeface="Calibri"/>
                          <a:cs typeface="Arial"/>
                        </a:rPr>
                        <a:t>-</a:t>
                      </a:r>
                      <a:endParaRPr lang="en-US" sz="1800" b="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en-US" b="0" dirty="0" smtClean="0"/>
                        <a:t>-</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en-US" b="0" dirty="0" smtClean="0"/>
                        <a:t>-</a:t>
                      </a:r>
                      <a:endParaRPr lang="en-US" b="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en-US" b="0" dirty="0" smtClean="0"/>
                        <a:t>-</a:t>
                      </a:r>
                      <a:endParaRPr lang="en-US" b="0" dirty="0"/>
                    </a:p>
                  </a:txBody>
                  <a:tcPr marL="68580" marR="6858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ysDash"/>
                      <a:round/>
                      <a:headEnd type="none" w="med" len="med"/>
                      <a:tailEnd type="none" w="med" len="med"/>
                    </a:lnB>
                    <a:solidFill>
                      <a:schemeClr val="accent2">
                        <a:lumMod val="40000"/>
                        <a:lumOff val="60000"/>
                      </a:schemeClr>
                    </a:solidFill>
                  </a:tcPr>
                </a:tc>
              </a:tr>
            </a:tbl>
          </a:graphicData>
        </a:graphic>
      </p:graphicFrame>
      <p:grpSp>
        <p:nvGrpSpPr>
          <p:cNvPr id="19577" name="Group 4"/>
          <p:cNvGrpSpPr>
            <a:grpSpLocks/>
          </p:cNvGrpSpPr>
          <p:nvPr/>
        </p:nvGrpSpPr>
        <p:grpSpPr bwMode="auto">
          <a:xfrm>
            <a:off x="465138" y="304800"/>
            <a:ext cx="8213725" cy="1095375"/>
            <a:chOff x="0" y="1071"/>
            <a:chExt cx="8213834" cy="1095890"/>
          </a:xfrm>
        </p:grpSpPr>
        <p:sp>
          <p:nvSpPr>
            <p:cNvPr id="6" name="Rounded Rectangle 5"/>
            <p:cNvSpPr/>
            <p:nvPr/>
          </p:nvSpPr>
          <p:spPr>
            <a:xfrm>
              <a:off x="0" y="1071"/>
              <a:ext cx="8213834" cy="1095890"/>
            </a:xfrm>
            <a:prstGeom prst="roundRect">
              <a:avLst>
                <a:gd name="adj" fmla="val 10000"/>
              </a:avLst>
            </a:prstGeom>
            <a:solidFill>
              <a:schemeClr val="accent6">
                <a:lumMod val="60000"/>
                <a:lumOff val="40000"/>
              </a:schemeClr>
            </a:solidFill>
            <a:ln w="38100">
              <a:prstDash val="lgDash"/>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1752623" y="1071"/>
              <a:ext cx="6461211" cy="109589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fontAlgn="auto">
                <a:spcBef>
                  <a:spcPts val="0"/>
                </a:spcBef>
                <a:spcAft>
                  <a:spcPts val="0"/>
                </a:spcAft>
                <a:defRPr/>
              </a:pPr>
              <a:r>
                <a:rPr lang="en-US" sz="3200" b="1" dirty="0">
                  <a:solidFill>
                    <a:srgbClr val="7030A0"/>
                  </a:solidFill>
                </a:rPr>
                <a:t>NUTRIENTS AVAILABLE IN SUGAR INDUSTRY </a:t>
              </a:r>
              <a:r>
                <a:rPr lang="en-US" sz="2800" b="1" dirty="0">
                  <a:solidFill>
                    <a:srgbClr val="7030A0"/>
                  </a:solidFill>
                </a:rPr>
                <a:t>BIO-PRODUCTS</a:t>
              </a:r>
              <a:r>
                <a:rPr lang="en-US" sz="4000" b="1" dirty="0">
                  <a:solidFill>
                    <a:srgbClr val="7030A0"/>
                  </a:solidFill>
                </a:rPr>
                <a:t> </a:t>
              </a:r>
              <a:endParaRPr lang="en-US" sz="4000" b="1" dirty="0">
                <a:solidFill>
                  <a:srgbClr val="7030A0"/>
                </a:solidFill>
              </a:endParaRPr>
            </a:p>
          </p:txBody>
        </p:sp>
      </p:grpSp>
      <p:sp>
        <p:nvSpPr>
          <p:cNvPr id="8" name="Rounded Rectangle 7"/>
          <p:cNvSpPr/>
          <p:nvPr/>
        </p:nvSpPr>
        <p:spPr>
          <a:xfrm>
            <a:off x="566738" y="395288"/>
            <a:ext cx="1795462" cy="900112"/>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Round Diagonal Corner Rectangle 2"/>
          <p:cNvSpPr/>
          <p:nvPr/>
        </p:nvSpPr>
        <p:spPr>
          <a:xfrm>
            <a:off x="641350" y="228600"/>
            <a:ext cx="7848600" cy="609600"/>
          </a:xfrm>
          <a:prstGeom prst="round2DiagRect">
            <a:avLst>
              <a:gd name="adj1" fmla="val 50000"/>
              <a:gd name="adj2" fmla="val 0"/>
            </a:avLst>
          </a:prstGeom>
          <a:solidFill>
            <a:srgbClr val="11FBF0"/>
          </a:solidFill>
          <a:ln w="28575">
            <a:solidFill>
              <a:srgbClr val="60890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INTEGRATED USE OF SUGAR INDUSTRY BIO-PRODUCTS @ MSM FARM</a:t>
            </a:r>
            <a:endParaRPr lang="en-US" sz="2000" b="1" dirty="0">
              <a:solidFill>
                <a:schemeClr val="tx1"/>
              </a:solidFill>
            </a:endParaRPr>
          </a:p>
        </p:txBody>
      </p:sp>
      <p:sp>
        <p:nvSpPr>
          <p:cNvPr id="5" name="Frame 4"/>
          <p:cNvSpPr/>
          <p:nvPr/>
        </p:nvSpPr>
        <p:spPr>
          <a:xfrm>
            <a:off x="257175" y="974725"/>
            <a:ext cx="8642350" cy="5654675"/>
          </a:xfrm>
          <a:prstGeom prst="frame">
            <a:avLst>
              <a:gd name="adj1" fmla="val 2465"/>
            </a:avLst>
          </a:prstGeom>
          <a:solidFill>
            <a:srgbClr val="B7F814"/>
          </a:solidFill>
          <a:ln w="28575" cmpd="dbl">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solidFill>
                <a:schemeClr val="tx1"/>
              </a:solidFill>
            </a:endParaRPr>
          </a:p>
          <a:p>
            <a:pPr fontAlgn="auto">
              <a:spcBef>
                <a:spcPts val="0"/>
              </a:spcBef>
              <a:spcAft>
                <a:spcPts val="0"/>
              </a:spcAft>
              <a:defRPr/>
            </a:pPr>
            <a:endParaRPr lang="en-US" dirty="0">
              <a:solidFill>
                <a:schemeClr val="tx1"/>
              </a:solidFill>
            </a:endParaRPr>
          </a:p>
          <a:p>
            <a:pPr fontAlgn="auto">
              <a:spcBef>
                <a:spcPts val="0"/>
              </a:spcBef>
              <a:spcAft>
                <a:spcPts val="0"/>
              </a:spcAft>
              <a:defRPr/>
            </a:pPr>
            <a:endParaRPr lang="en-US" dirty="0">
              <a:solidFill>
                <a:schemeClr val="tx1"/>
              </a:solidFill>
            </a:endParaRPr>
          </a:p>
          <a:p>
            <a:pPr fontAlgn="auto">
              <a:spcBef>
                <a:spcPts val="0"/>
              </a:spcBef>
              <a:spcAft>
                <a:spcPts val="0"/>
              </a:spcAft>
              <a:defRPr/>
            </a:pPr>
            <a:endParaRPr lang="en-US" dirty="0">
              <a:solidFill>
                <a:schemeClr val="tx1"/>
              </a:solidFill>
            </a:endParaRPr>
          </a:p>
          <a:p>
            <a:pPr fontAlgn="auto">
              <a:spcBef>
                <a:spcPts val="0"/>
              </a:spcBef>
              <a:spcAft>
                <a:spcPts val="0"/>
              </a:spcAft>
              <a:defRPr/>
            </a:pPr>
            <a:endParaRPr lang="en-US" dirty="0">
              <a:solidFill>
                <a:schemeClr val="tx1"/>
              </a:solidFill>
            </a:endParaRPr>
          </a:p>
          <a:p>
            <a:pPr fontAlgn="auto">
              <a:spcBef>
                <a:spcPts val="0"/>
              </a:spcBef>
              <a:spcAft>
                <a:spcPts val="0"/>
              </a:spcAft>
              <a:defRPr/>
            </a:pPr>
            <a:endParaRPr lang="en-US" dirty="0">
              <a:solidFill>
                <a:schemeClr val="tx1"/>
              </a:solidFill>
            </a:endParaRPr>
          </a:p>
          <a:p>
            <a:pPr fontAlgn="auto">
              <a:spcBef>
                <a:spcPts val="0"/>
              </a:spcBef>
              <a:spcAft>
                <a:spcPts val="0"/>
              </a:spcAft>
              <a:defRPr/>
            </a:pPr>
            <a:endParaRPr lang="en-US" dirty="0">
              <a:solidFill>
                <a:schemeClr val="tx1"/>
              </a:solidFill>
            </a:endParaRPr>
          </a:p>
          <a:p>
            <a:pPr fontAlgn="auto">
              <a:spcBef>
                <a:spcPts val="0"/>
              </a:spcBef>
              <a:spcAft>
                <a:spcPts val="0"/>
              </a:spcAft>
              <a:defRPr/>
            </a:pPr>
            <a:endParaRPr lang="en-US" dirty="0">
              <a:solidFill>
                <a:schemeClr val="tx1"/>
              </a:solidFill>
            </a:endParaRPr>
          </a:p>
          <a:p>
            <a:pPr fontAlgn="auto">
              <a:spcBef>
                <a:spcPts val="0"/>
              </a:spcBef>
              <a:spcAft>
                <a:spcPts val="0"/>
              </a:spcAft>
              <a:defRPr/>
            </a:pPr>
            <a:r>
              <a:rPr lang="en-US" i="1" dirty="0">
                <a:solidFill>
                  <a:schemeClr val="tx1"/>
                </a:solidFill>
              </a:rPr>
              <a:t> </a:t>
            </a:r>
          </a:p>
          <a:p>
            <a:pPr fontAlgn="auto">
              <a:spcBef>
                <a:spcPts val="0"/>
              </a:spcBef>
              <a:spcAft>
                <a:spcPts val="0"/>
              </a:spcAft>
              <a:defRPr/>
            </a:pPr>
            <a:r>
              <a:rPr lang="en-US" i="1" dirty="0">
                <a:solidFill>
                  <a:schemeClr val="tx1"/>
                </a:solidFill>
              </a:rPr>
              <a:t>  </a:t>
            </a:r>
          </a:p>
        </p:txBody>
      </p:sp>
      <p:graphicFrame>
        <p:nvGraphicFramePr>
          <p:cNvPr id="12" name="Table 11"/>
          <p:cNvGraphicFramePr>
            <a:graphicFrameLocks noGrp="1"/>
          </p:cNvGraphicFramePr>
          <p:nvPr/>
        </p:nvGraphicFramePr>
        <p:xfrm>
          <a:off x="517525" y="3390900"/>
          <a:ext cx="8108950" cy="1050925"/>
        </p:xfrm>
        <a:graphic>
          <a:graphicData uri="http://schemas.openxmlformats.org/drawingml/2006/table">
            <a:tbl>
              <a:tblPr firstRow="1" bandRow="1">
                <a:tableStyleId>{5C22544A-7EE6-4342-B048-85BDC9FD1C3A}</a:tableStyleId>
              </a:tblPr>
              <a:tblGrid>
                <a:gridCol w="908177"/>
                <a:gridCol w="1538377"/>
                <a:gridCol w="1318778"/>
                <a:gridCol w="1524000"/>
                <a:gridCol w="1371600"/>
                <a:gridCol w="1447800"/>
              </a:tblGrid>
              <a:tr h="228600">
                <a:tc>
                  <a:txBody>
                    <a:bodyPr/>
                    <a:lstStyle/>
                    <a:p>
                      <a:pPr marL="0" marR="0" algn="ctr">
                        <a:lnSpc>
                          <a:spcPct val="115000"/>
                        </a:lnSpc>
                        <a:spcBef>
                          <a:spcPts val="0"/>
                        </a:spcBef>
                        <a:spcAft>
                          <a:spcPts val="0"/>
                        </a:spcAft>
                      </a:pPr>
                      <a:r>
                        <a:rPr lang="en-US" sz="2000" b="1" dirty="0" smtClean="0">
                          <a:latin typeface="Calibri"/>
                          <a:ea typeface="Calibri"/>
                          <a:cs typeface="Arial"/>
                        </a:rPr>
                        <a:t>PLOT </a:t>
                      </a:r>
                      <a:r>
                        <a:rPr lang="en-US" sz="2000" b="1" dirty="0">
                          <a:latin typeface="Calibri"/>
                          <a:ea typeface="Calibri"/>
                          <a:cs typeface="Arial"/>
                        </a:rPr>
                        <a:t>#</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latin typeface="Calibri"/>
                          <a:ea typeface="Calibri"/>
                          <a:cs typeface="Arial"/>
                        </a:rPr>
                        <a:t>PLOT</a:t>
                      </a:r>
                      <a:r>
                        <a:rPr lang="en-US" sz="2000" b="1" baseline="0" dirty="0" smtClean="0">
                          <a:latin typeface="Calibri"/>
                          <a:ea typeface="Calibri"/>
                          <a:cs typeface="Arial"/>
                        </a:rPr>
                        <a:t> SIZE</a:t>
                      </a:r>
                      <a:endParaRPr lang="en-US" sz="2000" b="1" dirty="0">
                        <a:latin typeface="Calibri"/>
                        <a:ea typeface="Calibri"/>
                        <a:cs typeface="Arial"/>
                      </a:endParaRP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latin typeface="Calibri"/>
                          <a:ea typeface="Calibri"/>
                          <a:cs typeface="Arial"/>
                        </a:rPr>
                        <a:t>VARIETIES</a:t>
                      </a:r>
                      <a:endParaRPr lang="en-US" sz="2000" b="1" dirty="0">
                        <a:latin typeface="Calibri"/>
                        <a:ea typeface="Calibri"/>
                        <a:cs typeface="Arial"/>
                      </a:endParaRP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latin typeface="Calibri"/>
                          <a:ea typeface="Calibri"/>
                          <a:cs typeface="Arial"/>
                        </a:rPr>
                        <a:t>PRESS-MUD</a:t>
                      </a:r>
                      <a:endParaRPr lang="en-US" sz="2000" b="1" dirty="0">
                        <a:latin typeface="Calibri"/>
                        <a:ea typeface="Calibri"/>
                        <a:cs typeface="Arial"/>
                      </a:endParaRP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latin typeface="Calibri"/>
                          <a:ea typeface="Calibri"/>
                          <a:cs typeface="Arial"/>
                        </a:rPr>
                        <a:t>FLY-ASH</a:t>
                      </a:r>
                      <a:endParaRPr lang="en-US" sz="2000" b="1" dirty="0">
                        <a:latin typeface="Calibri"/>
                        <a:ea typeface="Calibri"/>
                        <a:cs typeface="Arial"/>
                      </a:endParaRP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Calibri"/>
                          <a:cs typeface="Arial"/>
                        </a:rPr>
                        <a:t>DSW</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r>
              <a:tr h="228600">
                <a:tc>
                  <a:txBody>
                    <a:bodyPr/>
                    <a:lstStyle/>
                    <a:p>
                      <a:pPr marL="0" marR="0" algn="ctr">
                        <a:lnSpc>
                          <a:spcPct val="115000"/>
                        </a:lnSpc>
                        <a:spcBef>
                          <a:spcPts val="0"/>
                        </a:spcBef>
                        <a:spcAft>
                          <a:spcPts val="0"/>
                        </a:spcAft>
                      </a:pPr>
                      <a:r>
                        <a:rPr lang="en-US" sz="2000" b="0" dirty="0">
                          <a:latin typeface="Calibri"/>
                          <a:ea typeface="Calibri"/>
                          <a:cs typeface="Arial"/>
                        </a:rPr>
                        <a:t>01</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0" dirty="0">
                          <a:latin typeface="Calibri"/>
                          <a:ea typeface="Calibri"/>
                          <a:cs typeface="Arial"/>
                        </a:rPr>
                        <a:t>3.00 Acres</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0" dirty="0" smtClean="0">
                          <a:latin typeface="Calibri"/>
                          <a:ea typeface="Calibri"/>
                          <a:cs typeface="Arial"/>
                        </a:rPr>
                        <a:t>YT-TH-55</a:t>
                      </a:r>
                      <a:endParaRPr lang="en-US" sz="2000" b="0" dirty="0">
                        <a:latin typeface="Calibri"/>
                        <a:ea typeface="Calibri"/>
                        <a:cs typeface="Arial"/>
                      </a:endParaRP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0" dirty="0" smtClean="0">
                          <a:latin typeface="Calibri"/>
                          <a:ea typeface="Calibri"/>
                          <a:cs typeface="Arial"/>
                        </a:rPr>
                        <a:t>48 </a:t>
                      </a:r>
                      <a:r>
                        <a:rPr lang="en-US" sz="2000" b="0" dirty="0">
                          <a:latin typeface="Calibri"/>
                          <a:ea typeface="Calibri"/>
                          <a:cs typeface="Arial"/>
                        </a:rPr>
                        <a:t>tons</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0" dirty="0" smtClean="0">
                          <a:latin typeface="Calibri"/>
                          <a:ea typeface="Calibri"/>
                          <a:cs typeface="Arial"/>
                        </a:rPr>
                        <a:t>36 </a:t>
                      </a:r>
                      <a:r>
                        <a:rPr lang="en-US" sz="2000" b="0" dirty="0">
                          <a:latin typeface="Calibri"/>
                          <a:ea typeface="Calibri"/>
                          <a:cs typeface="Arial"/>
                        </a:rPr>
                        <a:t>tons</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0" dirty="0" smtClean="0">
                          <a:latin typeface="Calibri"/>
                          <a:ea typeface="Calibri"/>
                          <a:cs typeface="Arial"/>
                        </a:rPr>
                        <a:t>6,000 </a:t>
                      </a:r>
                      <a:r>
                        <a:rPr lang="en-US" sz="2000" b="0" dirty="0">
                          <a:latin typeface="Calibri"/>
                          <a:ea typeface="Calibri"/>
                          <a:cs typeface="Arial"/>
                        </a:rPr>
                        <a:t>liters</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r>
              <a:tr h="228600">
                <a:tc>
                  <a:txBody>
                    <a:bodyPr/>
                    <a:lstStyle/>
                    <a:p>
                      <a:pPr marL="0" marR="0" algn="ctr">
                        <a:lnSpc>
                          <a:spcPct val="115000"/>
                        </a:lnSpc>
                        <a:spcBef>
                          <a:spcPts val="0"/>
                        </a:spcBef>
                        <a:spcAft>
                          <a:spcPts val="0"/>
                        </a:spcAft>
                      </a:pPr>
                      <a:r>
                        <a:rPr lang="en-US" sz="2000" b="0" dirty="0">
                          <a:latin typeface="Calibri"/>
                          <a:ea typeface="Calibri"/>
                          <a:cs typeface="Arial"/>
                        </a:rPr>
                        <a:t>02</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0" dirty="0">
                          <a:latin typeface="Calibri"/>
                          <a:ea typeface="Calibri"/>
                          <a:cs typeface="Arial"/>
                        </a:rPr>
                        <a:t>2.50 Acres</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0" dirty="0">
                          <a:latin typeface="Calibri"/>
                          <a:ea typeface="Calibri"/>
                          <a:cs typeface="Arial"/>
                        </a:rPr>
                        <a:t>CSSG-676</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0" dirty="0" smtClean="0">
                          <a:latin typeface="Calibri"/>
                          <a:ea typeface="Calibri"/>
                          <a:cs typeface="Arial"/>
                        </a:rPr>
                        <a:t>30 </a:t>
                      </a:r>
                      <a:r>
                        <a:rPr lang="en-US" sz="2000" b="0" dirty="0">
                          <a:latin typeface="Calibri"/>
                          <a:ea typeface="Calibri"/>
                          <a:cs typeface="Arial"/>
                        </a:rPr>
                        <a:t>tons</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0" dirty="0" smtClean="0">
                          <a:latin typeface="Calibri"/>
                          <a:ea typeface="Calibri"/>
                          <a:cs typeface="Arial"/>
                        </a:rPr>
                        <a:t>20 </a:t>
                      </a:r>
                      <a:r>
                        <a:rPr lang="en-US" sz="2000" b="0" dirty="0">
                          <a:latin typeface="Calibri"/>
                          <a:ea typeface="Calibri"/>
                          <a:cs typeface="Arial"/>
                        </a:rPr>
                        <a:t>tons</a:t>
                      </a: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marL="0" marR="0" algn="ctr">
                        <a:lnSpc>
                          <a:spcPct val="115000"/>
                        </a:lnSpc>
                        <a:spcBef>
                          <a:spcPts val="0"/>
                        </a:spcBef>
                        <a:spcAft>
                          <a:spcPts val="0"/>
                        </a:spcAft>
                      </a:pPr>
                      <a:r>
                        <a:rPr lang="en-US" sz="2000" b="0" dirty="0" smtClean="0">
                          <a:latin typeface="Calibri"/>
                          <a:ea typeface="Calibri"/>
                          <a:cs typeface="Arial"/>
                        </a:rPr>
                        <a:t>4,000 liters</a:t>
                      </a:r>
                      <a:endParaRPr lang="en-US" sz="2000" b="0" dirty="0">
                        <a:latin typeface="Calibri"/>
                        <a:ea typeface="Calibri"/>
                        <a:cs typeface="Arial"/>
                      </a:endParaRP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519113" y="1257300"/>
          <a:ext cx="8123237" cy="1966913"/>
        </p:xfrm>
        <a:graphic>
          <a:graphicData uri="http://schemas.openxmlformats.org/drawingml/2006/table">
            <a:tbl>
              <a:tblPr firstRow="1" bandRow="1">
                <a:tableStyleId>{ED083AE6-46FA-4A59-8FB0-9F97EB10719F}</a:tableStyleId>
              </a:tblPr>
              <a:tblGrid>
                <a:gridCol w="2712588"/>
                <a:gridCol w="2819400"/>
                <a:gridCol w="2590800"/>
              </a:tblGrid>
              <a:tr h="1968064">
                <a:tc>
                  <a:txBody>
                    <a:bodyPr/>
                    <a:lstStyle/>
                    <a:p>
                      <a:endParaRPr lang="en-US" dirty="0"/>
                    </a:p>
                  </a:txBody>
                  <a:tcPr>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endParaRPr lang="en-US" dirty="0"/>
                    </a:p>
                  </a:txBody>
                  <a:tcPr>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endParaRPr lang="en-US" dirty="0"/>
                    </a:p>
                  </a:txBody>
                  <a:tcPr>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tcPr>
                </a:tc>
              </a:tr>
            </a:tbl>
          </a:graphicData>
        </a:graphic>
      </p:graphicFrame>
      <p:pic>
        <p:nvPicPr>
          <p:cNvPr id="21548" name="Picture 6"/>
          <p:cNvPicPr>
            <a:picLocks noChangeAspect="1" noChangeArrowheads="1"/>
          </p:cNvPicPr>
          <p:nvPr/>
        </p:nvPicPr>
        <p:blipFill>
          <a:blip r:embed="rId3"/>
          <a:srcRect l="17268" t="14166" r="31084" b="7916"/>
          <a:stretch>
            <a:fillRect/>
          </a:stretch>
        </p:blipFill>
        <p:spPr bwMode="auto">
          <a:xfrm>
            <a:off x="565150" y="1333500"/>
            <a:ext cx="2587625" cy="1784350"/>
          </a:xfrm>
          <a:prstGeom prst="rect">
            <a:avLst/>
          </a:prstGeom>
          <a:noFill/>
          <a:ln w="9525">
            <a:noFill/>
            <a:miter lim="800000"/>
            <a:headEnd/>
            <a:tailEnd/>
          </a:ln>
        </p:spPr>
      </p:pic>
      <p:pic>
        <p:nvPicPr>
          <p:cNvPr id="21549" name="Picture 2"/>
          <p:cNvPicPr>
            <a:picLocks noChangeAspect="1" noChangeArrowheads="1"/>
          </p:cNvPicPr>
          <p:nvPr/>
        </p:nvPicPr>
        <p:blipFill>
          <a:blip r:embed="rId4"/>
          <a:srcRect l="11250" t="15692" r="25089" b="31384"/>
          <a:stretch>
            <a:fillRect/>
          </a:stretch>
        </p:blipFill>
        <p:spPr bwMode="auto">
          <a:xfrm>
            <a:off x="3270250" y="1295400"/>
            <a:ext cx="2711450" cy="1873250"/>
          </a:xfrm>
          <a:prstGeom prst="rect">
            <a:avLst/>
          </a:prstGeom>
          <a:noFill/>
          <a:ln w="9525">
            <a:noFill/>
            <a:miter lim="800000"/>
            <a:headEnd/>
            <a:tailEnd/>
          </a:ln>
        </p:spPr>
      </p:pic>
      <p:pic>
        <p:nvPicPr>
          <p:cNvPr id="21550" name="Picture 3"/>
          <p:cNvPicPr>
            <a:picLocks noChangeAspect="1" noChangeArrowheads="1"/>
          </p:cNvPicPr>
          <p:nvPr/>
        </p:nvPicPr>
        <p:blipFill>
          <a:blip r:embed="rId5"/>
          <a:srcRect l="30408" t="23695" r="34879" b="36453"/>
          <a:stretch>
            <a:fillRect/>
          </a:stretch>
        </p:blipFill>
        <p:spPr bwMode="auto">
          <a:xfrm>
            <a:off x="6070600" y="1314450"/>
            <a:ext cx="2514600" cy="1873250"/>
          </a:xfrm>
          <a:prstGeom prst="rect">
            <a:avLst/>
          </a:prstGeom>
          <a:noFill/>
          <a:ln w="9525">
            <a:noFill/>
            <a:miter lim="800000"/>
            <a:headEnd/>
            <a:tailEnd/>
          </a:ln>
        </p:spPr>
      </p:pic>
      <p:graphicFrame>
        <p:nvGraphicFramePr>
          <p:cNvPr id="13" name="Table 12"/>
          <p:cNvGraphicFramePr>
            <a:graphicFrameLocks noGrp="1"/>
          </p:cNvGraphicFramePr>
          <p:nvPr/>
        </p:nvGraphicFramePr>
        <p:xfrm>
          <a:off x="533400" y="4632325"/>
          <a:ext cx="8077200" cy="1736725"/>
        </p:xfrm>
        <a:graphic>
          <a:graphicData uri="http://schemas.openxmlformats.org/drawingml/2006/table">
            <a:tbl>
              <a:tblPr firstRow="1" bandRow="1">
                <a:tableStyleId>{5C22544A-7EE6-4342-B048-85BDC9FD1C3A}</a:tableStyleId>
              </a:tblPr>
              <a:tblGrid>
                <a:gridCol w="8077200"/>
              </a:tblGrid>
              <a:tr h="1736834">
                <a:tc>
                  <a:txBody>
                    <a:bodyPr/>
                    <a:lstStyle/>
                    <a:p>
                      <a:pPr algn="just">
                        <a:buSzPct val="120000"/>
                        <a:buFontTx/>
                        <a:buBlip>
                          <a:blip r:embed="rId6"/>
                        </a:buBlip>
                      </a:pPr>
                      <a:r>
                        <a:rPr lang="en-US" sz="1800" b="0" baseline="0" dirty="0" smtClean="0">
                          <a:solidFill>
                            <a:schemeClr val="tx1"/>
                          </a:solidFill>
                        </a:rPr>
                        <a:t>  Doses of Press-mud, Fly-Ash and DSW  was used 16 t, 12.t and 2,000 L in Plot # 01 and 12 t, 8 t and 1,600 L in Plot#02 respectively per acre in sugarcane crop.</a:t>
                      </a:r>
                    </a:p>
                    <a:p>
                      <a:pPr marL="0" marR="0" indent="0" algn="just" defTabSz="914400" rtl="0" eaLnBrk="1" fontAlgn="auto" latinLnBrk="0" hangingPunct="1">
                        <a:lnSpc>
                          <a:spcPct val="100000"/>
                        </a:lnSpc>
                        <a:spcBef>
                          <a:spcPts val="0"/>
                        </a:spcBef>
                        <a:spcAft>
                          <a:spcPts val="0"/>
                        </a:spcAft>
                        <a:buClrTx/>
                        <a:buSzPct val="120000"/>
                        <a:buFontTx/>
                        <a:buBlip>
                          <a:blip r:embed="rId6"/>
                        </a:buBlip>
                        <a:tabLst/>
                        <a:defRPr/>
                      </a:pPr>
                      <a:r>
                        <a:rPr lang="en-US" sz="1800" b="0" baseline="0" dirty="0" smtClean="0">
                          <a:solidFill>
                            <a:schemeClr val="tx1"/>
                          </a:solidFill>
                        </a:rPr>
                        <a:t>  </a:t>
                      </a:r>
                      <a:r>
                        <a:rPr lang="en-US" sz="1800" b="0" dirty="0" smtClean="0">
                          <a:solidFill>
                            <a:schemeClr val="tx1"/>
                          </a:solidFill>
                        </a:rPr>
                        <a:t>Press-Mud &amp; Fly-Ash have been dumped after leveling the selected plots, spread out the unloaded heaps uniformly by tractor and showered treated DSW. </a:t>
                      </a:r>
                    </a:p>
                    <a:p>
                      <a:pPr marL="0" marR="0" indent="0" algn="just" defTabSz="914400" rtl="0" eaLnBrk="1" fontAlgn="auto" latinLnBrk="0" hangingPunct="1">
                        <a:lnSpc>
                          <a:spcPct val="100000"/>
                        </a:lnSpc>
                        <a:spcBef>
                          <a:spcPts val="0"/>
                        </a:spcBef>
                        <a:spcAft>
                          <a:spcPts val="0"/>
                        </a:spcAft>
                        <a:buClrTx/>
                        <a:buSzPct val="120000"/>
                        <a:buFontTx/>
                        <a:buBlip>
                          <a:blip r:embed="rId6"/>
                        </a:buBlip>
                        <a:tabLst/>
                        <a:defRPr/>
                      </a:pPr>
                      <a:r>
                        <a:rPr lang="en-US" sz="1800" b="0" dirty="0" smtClean="0">
                          <a:solidFill>
                            <a:schemeClr val="tx1"/>
                          </a:solidFill>
                        </a:rPr>
                        <a:t>  A flood irrigation has done to circulate the applied objects evenly into the field.</a:t>
                      </a:r>
                    </a:p>
                    <a:p>
                      <a:pPr marL="0" marR="0" indent="0" algn="just" defTabSz="914400" rtl="0" eaLnBrk="1" fontAlgn="auto" latinLnBrk="0" hangingPunct="1">
                        <a:lnSpc>
                          <a:spcPct val="100000"/>
                        </a:lnSpc>
                        <a:spcBef>
                          <a:spcPts val="0"/>
                        </a:spcBef>
                        <a:spcAft>
                          <a:spcPts val="0"/>
                        </a:spcAft>
                        <a:buClrTx/>
                        <a:buSzPct val="120000"/>
                        <a:buFontTx/>
                        <a:buBlip>
                          <a:blip r:embed="rId6"/>
                        </a:buBlip>
                        <a:tabLst/>
                        <a:defRPr/>
                      </a:pPr>
                      <a:r>
                        <a:rPr lang="en-US" sz="1800" b="0" dirty="0" smtClean="0">
                          <a:solidFill>
                            <a:schemeClr val="tx1"/>
                          </a:solidFill>
                        </a:rPr>
                        <a:t>  After deep </a:t>
                      </a:r>
                      <a:r>
                        <a:rPr lang="en-US" sz="1800" b="0" dirty="0" err="1" smtClean="0">
                          <a:solidFill>
                            <a:schemeClr val="tx1"/>
                          </a:solidFill>
                        </a:rPr>
                        <a:t>ploughing</a:t>
                      </a:r>
                      <a:r>
                        <a:rPr lang="en-US" sz="1800" b="0" dirty="0" smtClean="0">
                          <a:solidFill>
                            <a:schemeClr val="tx1"/>
                          </a:solidFill>
                        </a:rPr>
                        <a:t> sugarcane sown, no commercial fertilizers</a:t>
                      </a:r>
                      <a:r>
                        <a:rPr lang="en-US" sz="1800" b="0" baseline="0" dirty="0" smtClean="0">
                          <a:solidFill>
                            <a:schemeClr val="tx1"/>
                          </a:solidFill>
                        </a:rPr>
                        <a:t> applied.</a:t>
                      </a:r>
                      <a:endParaRPr lang="en-US" sz="1800" b="0" dirty="0" smtClean="0">
                        <a:solidFill>
                          <a:schemeClr val="tx1"/>
                        </a:solidFill>
                      </a:endParaRPr>
                    </a:p>
                  </a:txBody>
                  <a:tcPr marL="68580" marR="68580" marT="0" marB="0">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SST PAPER.mp4">
            <a:hlinkClick r:id="" action="ppaction://media"/>
          </p:cNvPr>
          <p:cNvPicPr>
            <a:picLocks noGrp="1" noRot="1" noChangeAspect="1"/>
          </p:cNvPicPr>
          <p:nvPr>
            <p:ph idx="1"/>
            <a:videoFile r:link="rId1"/>
          </p:nvPr>
        </p:nvPicPr>
        <p:blipFill>
          <a:blip r:embed="rId3"/>
          <a:srcRect/>
          <a:stretch>
            <a:fillRect/>
          </a:stretch>
        </p:blipFill>
        <p:spPr>
          <a:xfrm>
            <a:off x="196850" y="549275"/>
            <a:ext cx="8763000" cy="6248400"/>
          </a:xfrm>
        </p:spPr>
      </p:pic>
      <p:sp>
        <p:nvSpPr>
          <p:cNvPr id="3" name="Plaque 2"/>
          <p:cNvSpPr/>
          <p:nvPr/>
        </p:nvSpPr>
        <p:spPr>
          <a:xfrm>
            <a:off x="1981200" y="76200"/>
            <a:ext cx="5105400" cy="381000"/>
          </a:xfrm>
          <a:prstGeom prst="plaque">
            <a:avLst/>
          </a:prstGeom>
          <a:ln w="76200" cmpd="tri">
            <a:solidFill>
              <a:srgbClr val="0070C0"/>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VIDEO by double click</a:t>
            </a:r>
            <a:endPar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3658</TotalTime>
  <Words>756</Words>
  <Application>Microsoft Office PowerPoint</Application>
  <PresentationFormat>On-screen Show (4:3)</PresentationFormat>
  <Paragraphs>150</Paragraphs>
  <Slides>8</Slides>
  <Notes>1</Notes>
  <HiddenSlides>0</HiddenSlides>
  <MMClips>1</MMClips>
  <ScaleCrop>false</ScaleCrop>
  <HeadingPairs>
    <vt:vector size="6" baseType="variant">
      <vt:variant>
        <vt:lpstr>Fonts Used</vt:lpstr>
      </vt:variant>
      <vt:variant>
        <vt:i4>8</vt:i4>
      </vt:variant>
      <vt:variant>
        <vt:lpstr>Design Template</vt:lpstr>
      </vt:variant>
      <vt:variant>
        <vt:i4>9</vt:i4>
      </vt:variant>
      <vt:variant>
        <vt:lpstr>Slide Titles</vt:lpstr>
      </vt:variant>
      <vt:variant>
        <vt:i4>8</vt:i4>
      </vt:variant>
    </vt:vector>
  </HeadingPairs>
  <TitlesOfParts>
    <vt:vector size="25" baseType="lpstr">
      <vt:lpstr>Franklin Gothic Book</vt:lpstr>
      <vt:lpstr>Arial</vt:lpstr>
      <vt:lpstr>Franklin Gothic Medium</vt:lpstr>
      <vt:lpstr>Wingdings 2</vt:lpstr>
      <vt:lpstr>Calibri</vt:lpstr>
      <vt:lpstr>Aharoni</vt:lpstr>
      <vt:lpstr>Wingdings</vt:lpstr>
      <vt:lpstr>Times New Roman</vt:lpstr>
      <vt:lpstr>Trek</vt:lpstr>
      <vt:lpstr>Trek</vt:lpstr>
      <vt:lpstr>Trek</vt:lpstr>
      <vt:lpstr>Trek</vt:lpstr>
      <vt:lpstr>Trek</vt:lpstr>
      <vt:lpstr>Trek</vt:lpstr>
      <vt:lpstr>Trek</vt:lpstr>
      <vt:lpstr>Trek</vt:lpstr>
      <vt:lpstr>Trek</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current situation, skyrocketing prices of chemical fertilizers, shortage and poor efficiency are the major constraints to low production of agricultural crops. Moreover, extensive use of chemical fertilizers contributes largely to soil degradation and adversely impacted agricultural productivity deteriorating the environment. The chemical fertilizers which are not only soil degradation an also it will be created the loss of nutrients from the soil.  The lack of sustainability in production in recent years is becoming a major concern which need to be addressed on a priority basis. Proper management of waste can produce good quality organic manure which can act as nutrients rich fertilizer and soil conditioner.</dc:title>
  <dc:creator>IRFAN SHAH</dc:creator>
  <cp:lastModifiedBy>rd</cp:lastModifiedBy>
  <cp:revision>116</cp:revision>
  <dcterms:created xsi:type="dcterms:W3CDTF">2022-03-17T09:24:09Z</dcterms:created>
  <dcterms:modified xsi:type="dcterms:W3CDTF">2023-08-23T09:37:23Z</dcterms:modified>
</cp:coreProperties>
</file>